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64" r:id="rId3"/>
    <p:sldId id="357" r:id="rId4"/>
    <p:sldId id="356" r:id="rId5"/>
    <p:sldId id="355" r:id="rId6"/>
    <p:sldId id="354" r:id="rId7"/>
    <p:sldId id="268" r:id="rId8"/>
    <p:sldId id="359" r:id="rId9"/>
    <p:sldId id="360" r:id="rId10"/>
    <p:sldId id="361" r:id="rId11"/>
    <p:sldId id="362" r:id="rId12"/>
    <p:sldId id="363" r:id="rId13"/>
    <p:sldId id="358" r:id="rId14"/>
    <p:sldId id="261" r:id="rId15"/>
    <p:sldId id="365" r:id="rId16"/>
    <p:sldId id="364" r:id="rId17"/>
    <p:sldId id="258" r:id="rId18"/>
    <p:sldId id="263" r:id="rId19"/>
    <p:sldId id="267" r:id="rId20"/>
    <p:sldId id="353" r:id="rId21"/>
    <p:sldId id="271" r:id="rId22"/>
    <p:sldId id="369" r:id="rId23"/>
    <p:sldId id="370" r:id="rId24"/>
    <p:sldId id="328" r:id="rId25"/>
    <p:sldId id="371" r:id="rId26"/>
    <p:sldId id="283" r:id="rId27"/>
    <p:sldId id="330" r:id="rId28"/>
    <p:sldId id="331" r:id="rId29"/>
    <p:sldId id="332" r:id="rId30"/>
    <p:sldId id="333" r:id="rId31"/>
    <p:sldId id="284" r:id="rId32"/>
    <p:sldId id="334" r:id="rId33"/>
    <p:sldId id="335" r:id="rId34"/>
    <p:sldId id="336" r:id="rId35"/>
    <p:sldId id="337" r:id="rId36"/>
    <p:sldId id="286" r:id="rId37"/>
    <p:sldId id="287" r:id="rId38"/>
    <p:sldId id="338" r:id="rId39"/>
    <p:sldId id="298" r:id="rId40"/>
    <p:sldId id="288" r:id="rId41"/>
    <p:sldId id="299" r:id="rId42"/>
    <p:sldId id="300" r:id="rId43"/>
    <p:sldId id="301" r:id="rId44"/>
    <p:sldId id="302" r:id="rId45"/>
    <p:sldId id="289" r:id="rId46"/>
    <p:sldId id="285" r:id="rId47"/>
    <p:sldId id="290" r:id="rId48"/>
    <p:sldId id="291" r:id="rId49"/>
    <p:sldId id="292" r:id="rId50"/>
    <p:sldId id="293" r:id="rId51"/>
    <p:sldId id="294" r:id="rId52"/>
    <p:sldId id="303" r:id="rId53"/>
    <p:sldId id="304" r:id="rId54"/>
    <p:sldId id="305" r:id="rId55"/>
    <p:sldId id="272" r:id="rId56"/>
    <p:sldId id="27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7" r:id="rId66"/>
    <p:sldId id="318" r:id="rId67"/>
    <p:sldId id="316" r:id="rId68"/>
    <p:sldId id="319" r:id="rId69"/>
    <p:sldId id="320" r:id="rId70"/>
    <p:sldId id="295" r:id="rId71"/>
    <p:sldId id="322" r:id="rId72"/>
    <p:sldId id="323" r:id="rId73"/>
    <p:sldId id="324" r:id="rId74"/>
    <p:sldId id="325" r:id="rId75"/>
    <p:sldId id="282" r:id="rId76"/>
    <p:sldId id="339" r:id="rId77"/>
    <p:sldId id="340" r:id="rId78"/>
    <p:sldId id="341" r:id="rId79"/>
    <p:sldId id="344" r:id="rId80"/>
    <p:sldId id="343" r:id="rId81"/>
    <p:sldId id="342" r:id="rId82"/>
    <p:sldId id="345" r:id="rId83"/>
    <p:sldId id="346" r:id="rId84"/>
    <p:sldId id="347" r:id="rId85"/>
    <p:sldId id="349" r:id="rId86"/>
    <p:sldId id="373" r:id="rId87"/>
    <p:sldId id="367" r:id="rId88"/>
    <p:sldId id="279" r:id="rId89"/>
    <p:sldId id="306" r:id="rId90"/>
    <p:sldId id="307" r:id="rId91"/>
    <p:sldId id="280" r:id="rId92"/>
    <p:sldId id="281" r:id="rId93"/>
    <p:sldId id="350" r:id="rId94"/>
    <p:sldId id="259" r:id="rId95"/>
    <p:sldId id="368" r:id="rId96"/>
    <p:sldId id="269" r:id="rId97"/>
    <p:sldId id="351" r:id="rId98"/>
    <p:sldId id="352" r:id="rId99"/>
    <p:sldId id="366" r:id="rId100"/>
    <p:sldId id="274" r:id="rId101"/>
    <p:sldId id="270" r:id="rId102"/>
    <p:sldId id="273" r:id="rId103"/>
    <p:sldId id="265" r:id="rId104"/>
    <p:sldId id="257" r:id="rId105"/>
    <p:sldId id="260" r:id="rId106"/>
    <p:sldId id="275" r:id="rId107"/>
    <p:sldId id="276" r:id="rId108"/>
    <p:sldId id="329" r:id="rId109"/>
    <p:sldId id="296" r:id="rId110"/>
    <p:sldId id="262" r:id="rId111"/>
    <p:sldId id="266" r:id="rId112"/>
    <p:sldId id="297" r:id="rId113"/>
    <p:sldId id="372" r:id="rId1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ube Statistica" initials="CS" lastIdx="1" clrIdx="0">
    <p:extLst>
      <p:ext uri="{19B8F6BF-5375-455C-9EA6-DF929625EA0E}">
        <p15:presenceInfo xmlns:p15="http://schemas.microsoft.com/office/powerpoint/2012/main" userId="acadd3cbd5d5e4f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60"/>
  </p:normalViewPr>
  <p:slideViewPr>
    <p:cSldViewPr snapToGrid="0">
      <p:cViewPr varScale="1">
        <p:scale>
          <a:sx n="86" d="100"/>
          <a:sy n="86" d="100"/>
        </p:scale>
        <p:origin x="47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viewProps" Target="viewProp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110" Type="http://schemas.openxmlformats.org/officeDocument/2006/relationships/slide" Target="slides/slide109.xml"/><Relationship Id="rId115" Type="http://schemas.openxmlformats.org/officeDocument/2006/relationships/commentAuthors" Target="commentAuthor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7-24T18:28:49.760" idx="1">
    <p:pos x="10" y="10"/>
    <p:text/>
    <p:extLst>
      <p:ext uri="{C676402C-5697-4E1C-873F-D02D1690AC5C}">
        <p15:threadingInfo xmlns:p15="http://schemas.microsoft.com/office/powerpoint/2012/main" timeZoneBias="24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3D0E7-821A-4B3A-A7C2-2204075D34DB}" type="datetimeFigureOut">
              <a:rPr lang="en-CA" smtClean="0"/>
              <a:t>2021-07-27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C30A3-B68D-44A0-904D-3B891D5B5D3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78657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3D0E7-821A-4B3A-A7C2-2204075D34DB}" type="datetimeFigureOut">
              <a:rPr lang="en-CA" smtClean="0"/>
              <a:t>2021-07-27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C30A3-B68D-44A0-904D-3B891D5B5D3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128187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3D0E7-821A-4B3A-A7C2-2204075D34DB}" type="datetimeFigureOut">
              <a:rPr lang="en-CA" smtClean="0"/>
              <a:t>2021-07-27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C30A3-B68D-44A0-904D-3B891D5B5D3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396037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3D0E7-821A-4B3A-A7C2-2204075D34DB}" type="datetimeFigureOut">
              <a:rPr lang="en-CA" smtClean="0"/>
              <a:t>2021-07-27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C30A3-B68D-44A0-904D-3B891D5B5D3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173707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3D0E7-821A-4B3A-A7C2-2204075D34DB}" type="datetimeFigureOut">
              <a:rPr lang="en-CA" smtClean="0"/>
              <a:t>2021-07-27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C30A3-B68D-44A0-904D-3B891D5B5D3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377454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3D0E7-821A-4B3A-A7C2-2204075D34DB}" type="datetimeFigureOut">
              <a:rPr lang="en-CA" smtClean="0"/>
              <a:t>2021-07-27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C30A3-B68D-44A0-904D-3B891D5B5D3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14922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3D0E7-821A-4B3A-A7C2-2204075D34DB}" type="datetimeFigureOut">
              <a:rPr lang="en-CA" smtClean="0"/>
              <a:t>2021-07-27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C30A3-B68D-44A0-904D-3B891D5B5D3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313904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3D0E7-821A-4B3A-A7C2-2204075D34DB}" type="datetimeFigureOut">
              <a:rPr lang="en-CA" smtClean="0"/>
              <a:t>2021-07-27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C30A3-B68D-44A0-904D-3B891D5B5D3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893625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3D0E7-821A-4B3A-A7C2-2204075D34DB}" type="datetimeFigureOut">
              <a:rPr lang="en-CA" smtClean="0"/>
              <a:t>2021-07-27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C30A3-B68D-44A0-904D-3B891D5B5D3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093013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3D0E7-821A-4B3A-A7C2-2204075D34DB}" type="datetimeFigureOut">
              <a:rPr lang="en-CA" smtClean="0"/>
              <a:t>2021-07-27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C30A3-B68D-44A0-904D-3B891D5B5D3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148120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3D0E7-821A-4B3A-A7C2-2204075D34DB}" type="datetimeFigureOut">
              <a:rPr lang="en-CA" smtClean="0"/>
              <a:t>2021-07-27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C30A3-B68D-44A0-904D-3B891D5B5D3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58926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A3D0E7-821A-4B3A-A7C2-2204075D34DB}" type="datetimeFigureOut">
              <a:rPr lang="en-CA" smtClean="0"/>
              <a:t>2021-07-27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5C30A3-B68D-44A0-904D-3B891D5B5D3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861132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faizan-khalid-mohsin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hyperlink" Target="https://github.com/FaizanKhalidMohsin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www.datarobot.com/tours/" TargetMode="Externa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7" Type="http://schemas.openxmlformats.org/officeDocument/2006/relationships/image" Target="../media/image4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1.png"/><Relationship Id="rId4" Type="http://schemas.openxmlformats.org/officeDocument/2006/relationships/image" Target="../media/image78.jpeg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L3V_UJugtJ0&amp;t=4s&amp;ab_channel=MaxIoli" TargetMode="External"/><Relationship Id="rId2" Type="http://schemas.openxmlformats.org/officeDocument/2006/relationships/hyperlink" Target="https://www.youtube.com/watch?v=_JOKlSwKJ10&amp;ab_channel=DataRobot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app2.datarobot.com/projects/60fc27bf1883e1d80fca33c7/models" TargetMode="External"/><Relationship Id="rId2" Type="http://schemas.openxmlformats.org/officeDocument/2006/relationships/hyperlink" Target="https://app2.datarobot.com/new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www.youtube.com/watch?v=_JOKlSwKJ10&amp;ab_channel=DataRobot" TargetMode="Externa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www.youtube.com/watch?v=_JOKlSwKJ10&amp;ab_channel=DataRobot" TargetMode="Externa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hyperlink" Target="https://news.crunchbase.com/news/enterprise-ai-platform-datarobot-lands-270m-at-2-7b-valuation/" TargetMode="External"/><Relationship Id="rId7" Type="http://schemas.openxmlformats.org/officeDocument/2006/relationships/image" Target="../media/image4.png"/><Relationship Id="rId2" Type="http://schemas.openxmlformats.org/officeDocument/2006/relationships/hyperlink" Target="https://www.datarobot.com/success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axios.com/datarobot-raises-250-million-enterprise-ai-e376116d-ecf3-4dd8-b3ac-21692070a778.html" TargetMode="External"/><Relationship Id="rId5" Type="http://schemas.openxmlformats.org/officeDocument/2006/relationships/hyperlink" Target="https://www.crunchbase.com/organization/datarobot/company_financials" TargetMode="External"/><Relationship Id="rId4" Type="http://schemas.openxmlformats.org/officeDocument/2006/relationships/hyperlink" Target="https://growjo.com/company/DataRobot" TargetMode="Externa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faizan-khalid-mohsin/" TargetMode="External"/><Relationship Id="rId7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hyperlink" Target="https://github.com/FaizanKhalidMohsin" TargetMode="Externa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L3V_UJugtJ0&amp;t=4s&amp;ab_channel=MaxIoli" TargetMode="External"/><Relationship Id="rId2" Type="http://schemas.openxmlformats.org/officeDocument/2006/relationships/hyperlink" Target="https://www.youtube.com/watch?v=_JOKlSwKJ10&amp;ab_channel=DataRobot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7B3F6A-2767-43C4-ABDF-EE992362CA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700" y="253014"/>
            <a:ext cx="12015019" cy="2115930"/>
          </a:xfrm>
        </p:spPr>
        <p:txBody>
          <a:bodyPr>
            <a:normAutofit/>
          </a:bodyPr>
          <a:lstStyle/>
          <a:p>
            <a:r>
              <a:rPr lang="en-CA" sz="8000" dirty="0">
                <a:cs typeface="Calibri" panose="020F0502020204030204" pitchFamily="34" charset="0"/>
              </a:rPr>
              <a:t>Hospital Readmissions </a:t>
            </a:r>
            <a:r>
              <a:rPr lang="en-CA" sz="6600" dirty="0">
                <a:cs typeface="Calibri" panose="020F0502020204030204" pitchFamily="34" charset="0"/>
              </a:rPr>
              <a:t>Use Case</a:t>
            </a:r>
            <a:endParaRPr lang="en-CA" sz="4800" dirty="0">
              <a:cs typeface="Calibri" panose="020F050202020403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3440F26-665C-41A2-8991-93D52362A0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0561" y="2942254"/>
            <a:ext cx="5469648" cy="1895106"/>
          </a:xfrm>
        </p:spPr>
        <p:txBody>
          <a:bodyPr>
            <a:normAutofit/>
          </a:bodyPr>
          <a:lstStyle/>
          <a:p>
            <a:r>
              <a:rPr lang="en-CA" sz="3200" dirty="0"/>
              <a:t>Faizan Khalid Mohsin</a:t>
            </a:r>
          </a:p>
          <a:p>
            <a:endParaRPr lang="en-CA" sz="800" dirty="0"/>
          </a:p>
          <a:p>
            <a:r>
              <a:rPr lang="en-CA" dirty="0"/>
              <a:t>M.Sc. Biostatistics &amp; AI Applications</a:t>
            </a:r>
          </a:p>
          <a:p>
            <a:r>
              <a:rPr lang="en-CA" dirty="0"/>
              <a:t>University of Toronto</a:t>
            </a:r>
          </a:p>
        </p:txBody>
      </p:sp>
      <p:pic>
        <p:nvPicPr>
          <p:cNvPr id="4" name="Picture 6" descr="5 AI Solutions Every Retail Bank Needs | MoneyLIVE x DataRobot">
            <a:extLst>
              <a:ext uri="{FF2B5EF4-FFF2-40B4-BE49-F238E27FC236}">
                <a16:creationId xmlns:a16="http://schemas.microsoft.com/office/drawing/2014/main" id="{AC81C97D-C46E-4941-8E24-E7FA75CF56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0248" y="2593951"/>
            <a:ext cx="3173863" cy="1895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089C7A3-ADD6-4E00-AEA6-15DCC5614BD5}"/>
              </a:ext>
            </a:extLst>
          </p:cNvPr>
          <p:cNvSpPr txBox="1"/>
          <p:nvPr/>
        </p:nvSpPr>
        <p:spPr>
          <a:xfrm>
            <a:off x="8324795" y="4400392"/>
            <a:ext cx="1615691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4400" dirty="0"/>
              <a:t>Demo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89B27F-6E50-46FA-B272-9FAD95DD1DF8}"/>
              </a:ext>
            </a:extLst>
          </p:cNvPr>
          <p:cNvSpPr txBox="1"/>
          <p:nvPr/>
        </p:nvSpPr>
        <p:spPr>
          <a:xfrm>
            <a:off x="1171515" y="5410671"/>
            <a:ext cx="8126700" cy="11339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CA" sz="2400" dirty="0"/>
              <a:t>LinkedIn: </a:t>
            </a:r>
            <a:r>
              <a:rPr lang="en-CA" sz="2400" dirty="0">
                <a:hlinkClick r:id="rId3"/>
              </a:rPr>
              <a:t>https://www.linkedin.com/in/faizan-khalid-mohsin/</a:t>
            </a:r>
            <a:endParaRPr lang="en-CA" sz="2400" dirty="0"/>
          </a:p>
          <a:p>
            <a:pPr marL="0" indent="0">
              <a:lnSpc>
                <a:spcPct val="150000"/>
              </a:lnSpc>
              <a:buNone/>
            </a:pPr>
            <a:r>
              <a:rPr lang="en-CA" sz="2400" dirty="0"/>
              <a:t>GitHub: </a:t>
            </a:r>
            <a:r>
              <a:rPr lang="en-CA" sz="2400" dirty="0">
                <a:hlinkClick r:id="rId4"/>
              </a:rPr>
              <a:t>https://github.com/FaizanKhalidMohsin</a:t>
            </a:r>
            <a:endParaRPr lang="en-CA" sz="2400" dirty="0"/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31F70D19-DB4E-4244-BA55-61A2B253D6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996" y="5534197"/>
            <a:ext cx="379520" cy="379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GitHub Logos and Usage · GitHub">
            <a:extLst>
              <a:ext uri="{FF2B5EF4-FFF2-40B4-BE49-F238E27FC236}">
                <a16:creationId xmlns:a16="http://schemas.microsoft.com/office/drawing/2014/main" id="{E3111845-69B1-4695-94D0-68778B6E5D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994" y="6079771"/>
            <a:ext cx="379521" cy="379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2416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2221E-76DD-485B-854E-8183EF36C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/>
              <a:t>Data</a:t>
            </a:r>
            <a:r>
              <a:rPr lang="en-CA" b="1" dirty="0">
                <a:solidFill>
                  <a:srgbClr val="00B0F0"/>
                </a:solidFill>
              </a:rPr>
              <a:t>Robot</a:t>
            </a:r>
            <a:r>
              <a:rPr lang="en-CA" dirty="0"/>
              <a:t> Company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01B39F-DD5F-466C-844C-179AFEB13C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4816"/>
            <a:ext cx="10515600" cy="5193436"/>
          </a:xfrm>
        </p:spPr>
        <p:txBody>
          <a:bodyPr>
            <a:normAutofit/>
          </a:bodyPr>
          <a:lstStyle/>
          <a:p>
            <a:r>
              <a:rPr lang="en-CA" dirty="0"/>
              <a:t>Enterprise AI</a:t>
            </a:r>
          </a:p>
          <a:p>
            <a:r>
              <a:rPr lang="en-CA" dirty="0"/>
              <a:t>Founded in 2012</a:t>
            </a:r>
          </a:p>
          <a:p>
            <a:r>
              <a:rPr lang="en-CA" dirty="0"/>
              <a:t>Cloud Platform</a:t>
            </a:r>
          </a:p>
          <a:p>
            <a:r>
              <a:rPr lang="en-CA" dirty="0"/>
              <a:t>Over 1,000 employees (200+ Data Scientist)</a:t>
            </a:r>
          </a:p>
          <a:p>
            <a:r>
              <a:rPr lang="en-CA" dirty="0"/>
              <a:t>Helped over 3,000 Companies</a:t>
            </a:r>
            <a:r>
              <a:rPr lang="en-US" baseline="30000" dirty="0"/>
              <a:t>1</a:t>
            </a:r>
            <a:endParaRPr lang="en-CA" dirty="0"/>
          </a:p>
          <a:p>
            <a:r>
              <a:rPr lang="en-US" dirty="0"/>
              <a:t>Built over 2.5 billion machine-learning models</a:t>
            </a:r>
            <a:r>
              <a:rPr lang="en-US" baseline="30000" dirty="0"/>
              <a:t>1</a:t>
            </a:r>
          </a:p>
          <a:p>
            <a:pPr marL="0" indent="0">
              <a:buNone/>
            </a:pPr>
            <a:endParaRPr lang="en-CA" dirty="0"/>
          </a:p>
          <a:p>
            <a:r>
              <a:rPr lang="en-CA" dirty="0"/>
              <a:t>Over</a:t>
            </a:r>
            <a:r>
              <a:rPr lang="en-US" dirty="0"/>
              <a:t> $100 million in annual revenue</a:t>
            </a:r>
            <a:r>
              <a:rPr lang="en-US" baseline="30000" dirty="0"/>
              <a:t>2,3</a:t>
            </a:r>
            <a:endParaRPr lang="en-CA" baseline="30000" dirty="0"/>
          </a:p>
          <a:p>
            <a:endParaRPr lang="en-CA" dirty="0"/>
          </a:p>
          <a:p>
            <a:endParaRPr lang="en-CA" dirty="0"/>
          </a:p>
          <a:p>
            <a:endParaRPr lang="en-CA" dirty="0"/>
          </a:p>
        </p:txBody>
      </p:sp>
      <p:pic>
        <p:nvPicPr>
          <p:cNvPr id="4" name="Picture 3" descr="DataRobot Logo - LogoDix">
            <a:extLst>
              <a:ext uri="{FF2B5EF4-FFF2-40B4-BE49-F238E27FC236}">
                <a16:creationId xmlns:a16="http://schemas.microsoft.com/office/drawing/2014/main" id="{859CFF8F-89BC-4912-A449-155999D2A1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780" b="43102"/>
          <a:stretch/>
        </p:blipFill>
        <p:spPr bwMode="auto">
          <a:xfrm>
            <a:off x="9683052" y="6262055"/>
            <a:ext cx="2414667" cy="461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55481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43BAFF-3AEF-4888-9443-6871AB6B5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Hospital Readmission – Definitions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ED68F5-FDC3-40F4-943B-880F87EDE9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 dirty="0"/>
          </a:p>
        </p:txBody>
      </p:sp>
      <p:pic>
        <p:nvPicPr>
          <p:cNvPr id="4" name="Picture 3" descr="DataRobot Logo - LogoDix">
            <a:extLst>
              <a:ext uri="{FF2B5EF4-FFF2-40B4-BE49-F238E27FC236}">
                <a16:creationId xmlns:a16="http://schemas.microsoft.com/office/drawing/2014/main" id="{A1EC583C-D6D1-4A55-A800-609B38EC52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780" b="43102"/>
          <a:stretch/>
        </p:blipFill>
        <p:spPr bwMode="auto">
          <a:xfrm>
            <a:off x="9683052" y="6262055"/>
            <a:ext cx="2414667" cy="461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392013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43BAFF-3AEF-4888-9443-6871AB6B5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Hospital Readmission – DataRobot </a:t>
            </a:r>
            <a:r>
              <a:rPr lang="en-CA" dirty="0" err="1"/>
              <a:t>AutoML</a:t>
            </a:r>
            <a:r>
              <a:rPr lang="en-CA" dirty="0"/>
              <a:t> Capabilities - 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ED68F5-FDC3-40F4-943B-880F87EDE9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Model Building – Today’s Live Demo</a:t>
            </a:r>
          </a:p>
          <a:p>
            <a:pPr marL="0" indent="0">
              <a:buNone/>
            </a:pPr>
            <a:endParaRPr lang="en-CA" dirty="0"/>
          </a:p>
        </p:txBody>
      </p:sp>
      <p:pic>
        <p:nvPicPr>
          <p:cNvPr id="4" name="Picture 3" descr="DataRobot Logo - LogoDix">
            <a:extLst>
              <a:ext uri="{FF2B5EF4-FFF2-40B4-BE49-F238E27FC236}">
                <a16:creationId xmlns:a16="http://schemas.microsoft.com/office/drawing/2014/main" id="{A1EC583C-D6D1-4A55-A800-609B38EC52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780" b="43102"/>
          <a:stretch/>
        </p:blipFill>
        <p:spPr bwMode="auto">
          <a:xfrm>
            <a:off x="9683052" y="6262055"/>
            <a:ext cx="2414667" cy="461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211265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43BAFF-3AEF-4888-9443-6871AB6B5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Hospital Readmission – DataRobot 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ED68F5-FDC3-40F4-943B-880F87EDE9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 dirty="0"/>
          </a:p>
        </p:txBody>
      </p:sp>
      <p:pic>
        <p:nvPicPr>
          <p:cNvPr id="4" name="Picture 3" descr="DataRobot Logo - LogoDix">
            <a:extLst>
              <a:ext uri="{FF2B5EF4-FFF2-40B4-BE49-F238E27FC236}">
                <a16:creationId xmlns:a16="http://schemas.microsoft.com/office/drawing/2014/main" id="{A1EC583C-D6D1-4A55-A800-609B38EC52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780" b="43102"/>
          <a:stretch/>
        </p:blipFill>
        <p:spPr bwMode="auto">
          <a:xfrm>
            <a:off x="9683052" y="6262055"/>
            <a:ext cx="2414667" cy="461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96846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E441F-5FEE-4196-97EF-41526A834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Additional Resources to Explore EDA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133358-23E2-46B2-B843-85EB750F72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Guided Tours: </a:t>
            </a:r>
            <a:r>
              <a:rPr lang="en-CA" dirty="0">
                <a:hlinkClick r:id="rId2"/>
              </a:rPr>
              <a:t>https://www.datarobot.com/tours/</a:t>
            </a:r>
            <a:endParaRPr lang="en-CA" dirty="0"/>
          </a:p>
          <a:p>
            <a:endParaRPr lang="en-CA" dirty="0"/>
          </a:p>
        </p:txBody>
      </p:sp>
      <p:pic>
        <p:nvPicPr>
          <p:cNvPr id="4" name="Picture 3" descr="DataRobot Logo - LogoDix">
            <a:extLst>
              <a:ext uri="{FF2B5EF4-FFF2-40B4-BE49-F238E27FC236}">
                <a16:creationId xmlns:a16="http://schemas.microsoft.com/office/drawing/2014/main" id="{2AB9BCA5-15ED-4C1F-A41F-E02084B561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780" b="43102"/>
          <a:stretch/>
        </p:blipFill>
        <p:spPr bwMode="auto">
          <a:xfrm>
            <a:off x="9683052" y="6262055"/>
            <a:ext cx="2414667" cy="461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770555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015147-CA99-45D9-9658-EA9E2FC347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1026" name="Picture 2" descr="DataRobot UA - Home | Facebook">
            <a:extLst>
              <a:ext uri="{FF2B5EF4-FFF2-40B4-BE49-F238E27FC236}">
                <a16:creationId xmlns:a16="http://schemas.microsoft.com/office/drawing/2014/main" id="{57A7EBE9-3070-49C8-A97A-3B0CB9FF691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4437" y="2929731"/>
            <a:ext cx="1720492" cy="1720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Enterprise AI | DataRobot">
            <a:extLst>
              <a:ext uri="{FF2B5EF4-FFF2-40B4-BE49-F238E27FC236}">
                <a16:creationId xmlns:a16="http://schemas.microsoft.com/office/drawing/2014/main" id="{A952808E-F8D5-43F4-BF31-C80C22C8E8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410"/>
          <a:stretch/>
        </p:blipFill>
        <p:spPr bwMode="auto">
          <a:xfrm>
            <a:off x="1711274" y="2929732"/>
            <a:ext cx="2771775" cy="1720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DataRobot Extends Pro Bono AI Platform Licenses to Nonprofit and Social  Good Organizations | Business Wire">
            <a:extLst>
              <a:ext uri="{FF2B5EF4-FFF2-40B4-BE49-F238E27FC236}">
                <a16:creationId xmlns:a16="http://schemas.microsoft.com/office/drawing/2014/main" id="{9F3BF670-CD24-450F-BEAE-22F3862ABF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1846" y="3411856"/>
            <a:ext cx="2920346" cy="1525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5 AI Solutions Every Retail Bank Needs | MoneyLIVE x DataRobot">
            <a:extLst>
              <a:ext uri="{FF2B5EF4-FFF2-40B4-BE49-F238E27FC236}">
                <a16:creationId xmlns:a16="http://schemas.microsoft.com/office/drawing/2014/main" id="{AE311A7A-4896-437E-984B-1426FF4D6E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5711" y="4937737"/>
            <a:ext cx="3187188" cy="1903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DataRobot Logo - LogoDix">
            <a:extLst>
              <a:ext uri="{FF2B5EF4-FFF2-40B4-BE49-F238E27FC236}">
                <a16:creationId xmlns:a16="http://schemas.microsoft.com/office/drawing/2014/main" id="{8C2FD807-A31D-4A85-8B97-42EC1AF8E5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3269" y="2254140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DataRobot Logo - LogoDix">
            <a:extLst>
              <a:ext uri="{FF2B5EF4-FFF2-40B4-BE49-F238E27FC236}">
                <a16:creationId xmlns:a16="http://schemas.microsoft.com/office/drawing/2014/main" id="{4AC389F5-DAE8-4205-B583-AF76929AE9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780" b="43102"/>
          <a:stretch/>
        </p:blipFill>
        <p:spPr bwMode="auto">
          <a:xfrm>
            <a:off x="9702716" y="6311900"/>
            <a:ext cx="2414667" cy="461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2343744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B6D43-45EE-4F29-9FA1-BAA20B314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52E278-9DD7-4962-9D1F-92E0A06960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Further fields to explore and potential to get into:</a:t>
            </a:r>
          </a:p>
          <a:p>
            <a:pPr lvl="1"/>
            <a:r>
              <a:rPr lang="en-CA" dirty="0"/>
              <a:t>Law</a:t>
            </a:r>
          </a:p>
          <a:p>
            <a:pPr lvl="1"/>
            <a:endParaRPr lang="en-CA" dirty="0"/>
          </a:p>
        </p:txBody>
      </p:sp>
      <p:pic>
        <p:nvPicPr>
          <p:cNvPr id="4" name="Picture 3" descr="DataRobot Logo - LogoDix">
            <a:extLst>
              <a:ext uri="{FF2B5EF4-FFF2-40B4-BE49-F238E27FC236}">
                <a16:creationId xmlns:a16="http://schemas.microsoft.com/office/drawing/2014/main" id="{0A52A9C3-D7BF-4A1A-8EC0-A4092E660C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780" b="43102"/>
          <a:stretch/>
        </p:blipFill>
        <p:spPr bwMode="auto">
          <a:xfrm>
            <a:off x="9683052" y="6262055"/>
            <a:ext cx="2414667" cy="461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395415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B6D43-45EE-4F29-9FA1-BAA20B314B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115" y="67122"/>
            <a:ext cx="10515600" cy="971597"/>
          </a:xfrm>
        </p:spPr>
        <p:txBody>
          <a:bodyPr/>
          <a:lstStyle/>
          <a:p>
            <a:r>
              <a:rPr lang="en-CA" dirty="0"/>
              <a:t>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52E278-9DD7-4962-9D1F-92E0A06960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Further fields to explore and potential to get into:</a:t>
            </a:r>
          </a:p>
          <a:p>
            <a:pPr lvl="1"/>
            <a:r>
              <a:rPr lang="en-CA" dirty="0"/>
              <a:t>Law</a:t>
            </a:r>
          </a:p>
          <a:p>
            <a:pPr lvl="1"/>
            <a:endParaRPr lang="en-CA" dirty="0"/>
          </a:p>
        </p:txBody>
      </p:sp>
      <p:pic>
        <p:nvPicPr>
          <p:cNvPr id="4" name="Picture 3" descr="DataRobot Logo - LogoDix">
            <a:extLst>
              <a:ext uri="{FF2B5EF4-FFF2-40B4-BE49-F238E27FC236}">
                <a16:creationId xmlns:a16="http://schemas.microsoft.com/office/drawing/2014/main" id="{0A52A9C3-D7BF-4A1A-8EC0-A4092E660C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780" b="43102"/>
          <a:stretch/>
        </p:blipFill>
        <p:spPr bwMode="auto">
          <a:xfrm>
            <a:off x="9683052" y="6262055"/>
            <a:ext cx="2414667" cy="461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649FE07-51B9-418A-BB10-EDB57AC287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23409"/>
            <a:ext cx="12192000" cy="4873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04044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B6D43-45EE-4F29-9FA1-BAA20B314B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115" y="67122"/>
            <a:ext cx="10515600" cy="971597"/>
          </a:xfrm>
        </p:spPr>
        <p:txBody>
          <a:bodyPr/>
          <a:lstStyle/>
          <a:p>
            <a:r>
              <a:rPr lang="en-CA" dirty="0"/>
              <a:t>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52E278-9DD7-4962-9D1F-92E0A06960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Further fields to explore and potential to get into:</a:t>
            </a:r>
          </a:p>
          <a:p>
            <a:pPr lvl="1"/>
            <a:r>
              <a:rPr lang="en-CA" dirty="0"/>
              <a:t>Law</a:t>
            </a:r>
          </a:p>
          <a:p>
            <a:pPr lvl="1"/>
            <a:endParaRPr lang="en-CA" dirty="0"/>
          </a:p>
        </p:txBody>
      </p:sp>
      <p:pic>
        <p:nvPicPr>
          <p:cNvPr id="4" name="Picture 3" descr="DataRobot Logo - LogoDix">
            <a:extLst>
              <a:ext uri="{FF2B5EF4-FFF2-40B4-BE49-F238E27FC236}">
                <a16:creationId xmlns:a16="http://schemas.microsoft.com/office/drawing/2014/main" id="{0A52A9C3-D7BF-4A1A-8EC0-A4092E660C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780" b="43102"/>
          <a:stretch/>
        </p:blipFill>
        <p:spPr bwMode="auto">
          <a:xfrm>
            <a:off x="9683052" y="6262055"/>
            <a:ext cx="2414667" cy="461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2EB39BA-B6D8-4448-87E7-78A2FF6B28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84311"/>
            <a:ext cx="12192000" cy="4889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152672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43BAFF-3AEF-4888-9443-6871AB6B5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Hospital Readmission – DataRobot Demo Data Ingestion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ED68F5-FDC3-40F4-943B-880F87EDE9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 dirty="0"/>
          </a:p>
        </p:txBody>
      </p:sp>
      <p:pic>
        <p:nvPicPr>
          <p:cNvPr id="4" name="Picture 3" descr="DataRobot Logo - LogoDix">
            <a:extLst>
              <a:ext uri="{FF2B5EF4-FFF2-40B4-BE49-F238E27FC236}">
                <a16:creationId xmlns:a16="http://schemas.microsoft.com/office/drawing/2014/main" id="{A1EC583C-D6D1-4A55-A800-609B38EC52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780" b="43102"/>
          <a:stretch/>
        </p:blipFill>
        <p:spPr bwMode="auto">
          <a:xfrm>
            <a:off x="9683052" y="6262055"/>
            <a:ext cx="2414667" cy="461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B56CE7-FEF0-4E6D-BB9E-B1096C2EDE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33400"/>
            <a:ext cx="12192000" cy="632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98424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43BAFF-3AEF-4888-9443-6871AB6B5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Hospital Readmission – DataRobot Demo Data Ingestion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30999C5-2F18-40FE-BB8F-C7B4BC13D9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602659"/>
            <a:ext cx="12193678" cy="4458929"/>
          </a:xfrm>
        </p:spPr>
      </p:pic>
      <p:pic>
        <p:nvPicPr>
          <p:cNvPr id="4" name="Picture 3" descr="DataRobot Logo - LogoDix">
            <a:extLst>
              <a:ext uri="{FF2B5EF4-FFF2-40B4-BE49-F238E27FC236}">
                <a16:creationId xmlns:a16="http://schemas.microsoft.com/office/drawing/2014/main" id="{A1EC583C-D6D1-4A55-A800-609B38EC52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780" b="43102"/>
          <a:stretch/>
        </p:blipFill>
        <p:spPr bwMode="auto">
          <a:xfrm>
            <a:off x="9683052" y="6262055"/>
            <a:ext cx="2414667" cy="461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67462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2221E-76DD-485B-854E-8183EF36C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/>
              <a:t>Data</a:t>
            </a:r>
            <a:r>
              <a:rPr lang="en-CA" b="1" dirty="0">
                <a:solidFill>
                  <a:srgbClr val="00B0F0"/>
                </a:solidFill>
              </a:rPr>
              <a:t>Robot</a:t>
            </a:r>
            <a:r>
              <a:rPr lang="en-CA" dirty="0"/>
              <a:t> Company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01B39F-DD5F-466C-844C-179AFEB13C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4816"/>
            <a:ext cx="10515600" cy="5193436"/>
          </a:xfrm>
        </p:spPr>
        <p:txBody>
          <a:bodyPr>
            <a:normAutofit/>
          </a:bodyPr>
          <a:lstStyle/>
          <a:p>
            <a:r>
              <a:rPr lang="en-CA" dirty="0"/>
              <a:t>Enterprise AI</a:t>
            </a:r>
          </a:p>
          <a:p>
            <a:r>
              <a:rPr lang="en-CA" dirty="0"/>
              <a:t>Founded in 2012</a:t>
            </a:r>
          </a:p>
          <a:p>
            <a:r>
              <a:rPr lang="en-CA" dirty="0"/>
              <a:t>Cloud Platform</a:t>
            </a:r>
          </a:p>
          <a:p>
            <a:r>
              <a:rPr lang="en-CA" dirty="0"/>
              <a:t>Over 1,000 employees (200+ Data Scientist)</a:t>
            </a:r>
          </a:p>
          <a:p>
            <a:r>
              <a:rPr lang="en-CA" dirty="0"/>
              <a:t>Helped over 3,000 Companies</a:t>
            </a:r>
            <a:r>
              <a:rPr lang="en-US" baseline="30000" dirty="0"/>
              <a:t>1</a:t>
            </a:r>
            <a:endParaRPr lang="en-CA" dirty="0"/>
          </a:p>
          <a:p>
            <a:r>
              <a:rPr lang="en-US" dirty="0"/>
              <a:t>Built over 2.5 billion machine-learning models</a:t>
            </a:r>
            <a:r>
              <a:rPr lang="en-US" baseline="30000" dirty="0"/>
              <a:t>1</a:t>
            </a:r>
          </a:p>
          <a:p>
            <a:pPr marL="0" indent="0">
              <a:buNone/>
            </a:pPr>
            <a:endParaRPr lang="en-CA" dirty="0"/>
          </a:p>
          <a:p>
            <a:r>
              <a:rPr lang="en-CA" dirty="0"/>
              <a:t>Over</a:t>
            </a:r>
            <a:r>
              <a:rPr lang="en-US" dirty="0"/>
              <a:t> $100 million in annual revenue</a:t>
            </a:r>
            <a:r>
              <a:rPr lang="en-US" baseline="30000" dirty="0"/>
              <a:t>2,3</a:t>
            </a:r>
            <a:endParaRPr lang="en-CA" baseline="30000" dirty="0"/>
          </a:p>
          <a:p>
            <a:r>
              <a:rPr lang="en-CA" dirty="0"/>
              <a:t>Raised $1 Billion in Funding to date</a:t>
            </a:r>
            <a:r>
              <a:rPr lang="en-US" baseline="30000" dirty="0"/>
              <a:t>4</a:t>
            </a:r>
            <a:endParaRPr lang="en-CA" dirty="0"/>
          </a:p>
          <a:p>
            <a:endParaRPr lang="en-CA" dirty="0"/>
          </a:p>
          <a:p>
            <a:endParaRPr lang="en-CA" dirty="0"/>
          </a:p>
          <a:p>
            <a:endParaRPr lang="en-CA" dirty="0"/>
          </a:p>
        </p:txBody>
      </p:sp>
      <p:pic>
        <p:nvPicPr>
          <p:cNvPr id="4" name="Picture 3" descr="DataRobot Logo - LogoDix">
            <a:extLst>
              <a:ext uri="{FF2B5EF4-FFF2-40B4-BE49-F238E27FC236}">
                <a16:creationId xmlns:a16="http://schemas.microsoft.com/office/drawing/2014/main" id="{859CFF8F-89BC-4912-A449-155999D2A1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780" b="43102"/>
          <a:stretch/>
        </p:blipFill>
        <p:spPr bwMode="auto">
          <a:xfrm>
            <a:off x="9683052" y="6262055"/>
            <a:ext cx="2414667" cy="461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3718288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B10D9-6C11-4F61-94D8-4B54FACBA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DataRobot Experience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00BB121-A8EF-4339-8D36-83B1502171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43610" y="2148396"/>
            <a:ext cx="9104780" cy="3841079"/>
          </a:xfrm>
          <a:prstGeom prst="rect">
            <a:avLst/>
          </a:prstGeom>
        </p:spPr>
      </p:pic>
      <p:pic>
        <p:nvPicPr>
          <p:cNvPr id="5" name="Picture 4" descr="DataRobot Logo - LogoDix">
            <a:extLst>
              <a:ext uri="{FF2B5EF4-FFF2-40B4-BE49-F238E27FC236}">
                <a16:creationId xmlns:a16="http://schemas.microsoft.com/office/drawing/2014/main" id="{13CD46E4-1E36-4B4F-B7A5-4CB9EBF849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780" b="43102"/>
          <a:stretch/>
        </p:blipFill>
        <p:spPr bwMode="auto">
          <a:xfrm>
            <a:off x="9683052" y="6262055"/>
            <a:ext cx="2414667" cy="461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3574539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43BAFF-3AEF-4888-9443-6871AB6B58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057878" cy="1325563"/>
          </a:xfrm>
        </p:spPr>
        <p:txBody>
          <a:bodyPr/>
          <a:lstStyle/>
          <a:p>
            <a:r>
              <a:rPr lang="en-CA" dirty="0"/>
              <a:t>Hospital Readmission – DataRobot </a:t>
            </a:r>
            <a:r>
              <a:rPr lang="en-CA" dirty="0" err="1"/>
              <a:t>AutoML</a:t>
            </a:r>
            <a:r>
              <a:rPr lang="en-CA" dirty="0"/>
              <a:t> Capabilities</a:t>
            </a:r>
          </a:p>
        </p:txBody>
      </p:sp>
      <p:pic>
        <p:nvPicPr>
          <p:cNvPr id="4" name="Picture 3" descr="DataRobot Logo - LogoDix">
            <a:extLst>
              <a:ext uri="{FF2B5EF4-FFF2-40B4-BE49-F238E27FC236}">
                <a16:creationId xmlns:a16="http://schemas.microsoft.com/office/drawing/2014/main" id="{A1EC583C-D6D1-4A55-A800-609B38EC52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780" b="43102"/>
          <a:stretch/>
        </p:blipFill>
        <p:spPr bwMode="auto">
          <a:xfrm>
            <a:off x="9683052" y="6262055"/>
            <a:ext cx="2414667" cy="461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105D94E-E2A2-404B-9504-426301479C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53355"/>
            <a:ext cx="12192000" cy="40767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B4AE885-181B-4CF9-ACF7-058B4AD6E18F}"/>
              </a:ext>
            </a:extLst>
          </p:cNvPr>
          <p:cNvSpPr txBox="1"/>
          <p:nvPr/>
        </p:nvSpPr>
        <p:spPr>
          <a:xfrm>
            <a:off x="2573874" y="5892723"/>
            <a:ext cx="20350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Model Deployment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D038B4E-57BD-455E-B255-42B1F0CFF328}"/>
              </a:ext>
            </a:extLst>
          </p:cNvPr>
          <p:cNvSpPr txBox="1"/>
          <p:nvPr/>
        </p:nvSpPr>
        <p:spPr>
          <a:xfrm>
            <a:off x="5471604" y="5846543"/>
            <a:ext cx="179106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Model Building Today’s Demo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7034A25-07B5-4B0F-A201-E97A1A5510B6}"/>
              </a:ext>
            </a:extLst>
          </p:cNvPr>
          <p:cNvSpPr txBox="1"/>
          <p:nvPr/>
        </p:nvSpPr>
        <p:spPr>
          <a:xfrm>
            <a:off x="8018756" y="5814228"/>
            <a:ext cx="61832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Model Deployment</a:t>
            </a:r>
          </a:p>
        </p:txBody>
      </p:sp>
    </p:spTree>
    <p:extLst>
      <p:ext uri="{BB962C8B-B14F-4D97-AF65-F5344CB8AC3E}">
        <p14:creationId xmlns:p14="http://schemas.microsoft.com/office/powerpoint/2010/main" val="652428524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43BAFF-3AEF-4888-9443-6871AB6B58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057878" cy="1325563"/>
          </a:xfrm>
        </p:spPr>
        <p:txBody>
          <a:bodyPr/>
          <a:lstStyle/>
          <a:p>
            <a:r>
              <a:rPr lang="en-CA" dirty="0"/>
              <a:t>Hospital Readmission – DataRobot </a:t>
            </a:r>
            <a:r>
              <a:rPr lang="en-CA" dirty="0" err="1"/>
              <a:t>AutoML</a:t>
            </a:r>
            <a:r>
              <a:rPr lang="en-CA" dirty="0"/>
              <a:t> Capabilities - 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ED68F5-FDC3-40F4-943B-880F87EDE9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>
                <a:solidFill>
                  <a:schemeClr val="bg1">
                    <a:lumMod val="50000"/>
                    <a:lumOff val="50000"/>
                  </a:schemeClr>
                </a:solidFill>
              </a:rPr>
              <a:t>Data Preparation</a:t>
            </a:r>
          </a:p>
          <a:p>
            <a:r>
              <a:rPr lang="en-CA" dirty="0"/>
              <a:t>Model Building – Today’s Demo</a:t>
            </a:r>
          </a:p>
          <a:p>
            <a:r>
              <a:rPr lang="en-CA" dirty="0">
                <a:solidFill>
                  <a:schemeClr val="bg1">
                    <a:lumMod val="50000"/>
                    <a:lumOff val="50000"/>
                  </a:schemeClr>
                </a:solidFill>
              </a:rPr>
              <a:t>Model Deployment</a:t>
            </a:r>
          </a:p>
        </p:txBody>
      </p:sp>
      <p:pic>
        <p:nvPicPr>
          <p:cNvPr id="4" name="Picture 3" descr="DataRobot Logo - LogoDix">
            <a:extLst>
              <a:ext uri="{FF2B5EF4-FFF2-40B4-BE49-F238E27FC236}">
                <a16:creationId xmlns:a16="http://schemas.microsoft.com/office/drawing/2014/main" id="{A1EC583C-D6D1-4A55-A800-609B38EC52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780" b="43102"/>
          <a:stretch/>
        </p:blipFill>
        <p:spPr bwMode="auto">
          <a:xfrm>
            <a:off x="9683052" y="6262055"/>
            <a:ext cx="2414667" cy="461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5574803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7B3F6A-2767-43C4-ABDF-EE992362CA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700" y="42335"/>
            <a:ext cx="12015019" cy="2615133"/>
          </a:xfrm>
        </p:spPr>
        <p:txBody>
          <a:bodyPr>
            <a:normAutofit/>
          </a:bodyPr>
          <a:lstStyle/>
          <a:p>
            <a:r>
              <a:rPr lang="en-CA" sz="8000" dirty="0">
                <a:cs typeface="Calibri" panose="020F0502020204030204" pitchFamily="34" charset="0"/>
              </a:rPr>
              <a:t>Hospital Readmissions </a:t>
            </a:r>
            <a:r>
              <a:rPr lang="en-CA" sz="6600" dirty="0">
                <a:cs typeface="Calibri" panose="020F0502020204030204" pitchFamily="34" charset="0"/>
              </a:rPr>
              <a:t>Use Case</a:t>
            </a:r>
            <a:endParaRPr lang="en-CA" sz="4800" dirty="0">
              <a:cs typeface="Calibri" panose="020F050202020403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3440F26-665C-41A2-8991-93D52362A0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67161" y="4404530"/>
            <a:ext cx="9144000" cy="2208942"/>
          </a:xfrm>
        </p:spPr>
        <p:txBody>
          <a:bodyPr>
            <a:normAutofit/>
          </a:bodyPr>
          <a:lstStyle/>
          <a:p>
            <a:r>
              <a:rPr lang="en-CA" sz="3200" dirty="0"/>
              <a:t>Faizan Khalid Mohsin</a:t>
            </a:r>
          </a:p>
          <a:p>
            <a:endParaRPr lang="en-CA" sz="800" dirty="0"/>
          </a:p>
          <a:p>
            <a:r>
              <a:rPr lang="en-CA" dirty="0"/>
              <a:t>M.Sc. Biostatistics &amp; AI Applications</a:t>
            </a:r>
          </a:p>
          <a:p>
            <a:r>
              <a:rPr lang="en-CA" dirty="0"/>
              <a:t>University of Toronto</a:t>
            </a:r>
          </a:p>
        </p:txBody>
      </p:sp>
      <p:pic>
        <p:nvPicPr>
          <p:cNvPr id="4" name="Picture 6" descr="5 AI Solutions Every Retail Bank Needs | MoneyLIVE x DataRobot">
            <a:extLst>
              <a:ext uri="{FF2B5EF4-FFF2-40B4-BE49-F238E27FC236}">
                <a16:creationId xmlns:a16="http://schemas.microsoft.com/office/drawing/2014/main" id="{AC81C97D-C46E-4941-8E24-E7FA75CF56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312" y="4561448"/>
            <a:ext cx="3173863" cy="1895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089C7A3-ADD6-4E00-AEA6-15DCC5614BD5}"/>
              </a:ext>
            </a:extLst>
          </p:cNvPr>
          <p:cNvSpPr txBox="1"/>
          <p:nvPr/>
        </p:nvSpPr>
        <p:spPr>
          <a:xfrm>
            <a:off x="3947546" y="3044279"/>
            <a:ext cx="4285325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4400" dirty="0"/>
              <a:t>Data</a:t>
            </a:r>
            <a:r>
              <a:rPr lang="en-CA" sz="4400" dirty="0">
                <a:solidFill>
                  <a:srgbClr val="00B0F0"/>
                </a:solidFill>
              </a:rPr>
              <a:t>Robot</a:t>
            </a:r>
            <a:r>
              <a:rPr lang="en-CA" sz="4400" dirty="0"/>
              <a:t> Demo</a:t>
            </a:r>
          </a:p>
        </p:txBody>
      </p:sp>
      <p:pic>
        <p:nvPicPr>
          <p:cNvPr id="7" name="Picture 6" descr="DataRobot Logo - LogoDix">
            <a:extLst>
              <a:ext uri="{FF2B5EF4-FFF2-40B4-BE49-F238E27FC236}">
                <a16:creationId xmlns:a16="http://schemas.microsoft.com/office/drawing/2014/main" id="{EAA102B5-0F09-41A6-A65D-0D7B18DBD1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780" b="43102"/>
          <a:stretch/>
        </p:blipFill>
        <p:spPr bwMode="auto">
          <a:xfrm>
            <a:off x="9683052" y="6262055"/>
            <a:ext cx="2414667" cy="461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59725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2221E-76DD-485B-854E-8183EF36C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/>
              <a:t>Data</a:t>
            </a:r>
            <a:r>
              <a:rPr lang="en-CA" b="1" dirty="0">
                <a:solidFill>
                  <a:srgbClr val="00B0F0"/>
                </a:solidFill>
              </a:rPr>
              <a:t>Robot</a:t>
            </a:r>
            <a:r>
              <a:rPr lang="en-CA" dirty="0"/>
              <a:t> Company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01B39F-DD5F-466C-844C-179AFEB13C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4816"/>
            <a:ext cx="10515600" cy="5193436"/>
          </a:xfrm>
        </p:spPr>
        <p:txBody>
          <a:bodyPr>
            <a:normAutofit/>
          </a:bodyPr>
          <a:lstStyle/>
          <a:p>
            <a:r>
              <a:rPr lang="en-CA" dirty="0"/>
              <a:t>Enterprise AI</a:t>
            </a:r>
          </a:p>
          <a:p>
            <a:r>
              <a:rPr lang="en-CA" dirty="0"/>
              <a:t>Founded in 2012</a:t>
            </a:r>
          </a:p>
          <a:p>
            <a:r>
              <a:rPr lang="en-CA" dirty="0"/>
              <a:t>Cloud Platform</a:t>
            </a:r>
          </a:p>
          <a:p>
            <a:r>
              <a:rPr lang="en-CA" dirty="0"/>
              <a:t>Over 1,000 employees (200+ Data Scientist)</a:t>
            </a:r>
          </a:p>
          <a:p>
            <a:r>
              <a:rPr lang="en-CA" dirty="0"/>
              <a:t>Helped over 3,000 Companies</a:t>
            </a:r>
            <a:r>
              <a:rPr lang="en-US" baseline="30000" dirty="0"/>
              <a:t>1</a:t>
            </a:r>
            <a:endParaRPr lang="en-CA" dirty="0"/>
          </a:p>
          <a:p>
            <a:r>
              <a:rPr lang="en-US" dirty="0"/>
              <a:t>Built over 2.5 billion machine-learning models</a:t>
            </a:r>
            <a:r>
              <a:rPr lang="en-US" baseline="30000" dirty="0"/>
              <a:t>1</a:t>
            </a:r>
          </a:p>
          <a:p>
            <a:pPr marL="0" indent="0">
              <a:buNone/>
            </a:pPr>
            <a:endParaRPr lang="en-CA" dirty="0"/>
          </a:p>
          <a:p>
            <a:r>
              <a:rPr lang="en-CA" dirty="0"/>
              <a:t>Over</a:t>
            </a:r>
            <a:r>
              <a:rPr lang="en-US" dirty="0"/>
              <a:t> $100 million in annual revenue</a:t>
            </a:r>
            <a:r>
              <a:rPr lang="en-US" baseline="30000" dirty="0"/>
              <a:t>2,3</a:t>
            </a:r>
            <a:endParaRPr lang="en-CA" baseline="30000" dirty="0"/>
          </a:p>
          <a:p>
            <a:r>
              <a:rPr lang="en-CA" dirty="0"/>
              <a:t>Raised $1 Billion in Funding to date</a:t>
            </a:r>
            <a:r>
              <a:rPr lang="en-US" baseline="30000" dirty="0"/>
              <a:t>4</a:t>
            </a:r>
            <a:endParaRPr lang="en-CA" dirty="0"/>
          </a:p>
          <a:p>
            <a:r>
              <a:rPr lang="en-CA" dirty="0"/>
              <a:t>Current Company Valuation: $6 Billion</a:t>
            </a:r>
            <a:r>
              <a:rPr lang="en-US" baseline="30000" dirty="0"/>
              <a:t>5</a:t>
            </a:r>
          </a:p>
          <a:p>
            <a:endParaRPr lang="en-CA" dirty="0"/>
          </a:p>
          <a:p>
            <a:endParaRPr lang="en-CA" dirty="0"/>
          </a:p>
          <a:p>
            <a:endParaRPr lang="en-CA" dirty="0"/>
          </a:p>
        </p:txBody>
      </p:sp>
      <p:pic>
        <p:nvPicPr>
          <p:cNvPr id="4" name="Picture 3" descr="DataRobot Logo - LogoDix">
            <a:extLst>
              <a:ext uri="{FF2B5EF4-FFF2-40B4-BE49-F238E27FC236}">
                <a16:creationId xmlns:a16="http://schemas.microsoft.com/office/drawing/2014/main" id="{859CFF8F-89BC-4912-A449-155999D2A1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780" b="43102"/>
          <a:stretch/>
        </p:blipFill>
        <p:spPr bwMode="auto">
          <a:xfrm>
            <a:off x="9683052" y="6262055"/>
            <a:ext cx="2414667" cy="461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81376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2221E-76DD-485B-854E-8183EF36C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/>
              <a:t>Data</a:t>
            </a:r>
            <a:r>
              <a:rPr lang="en-CA" b="1" dirty="0">
                <a:solidFill>
                  <a:srgbClr val="00B0F0"/>
                </a:solidFill>
              </a:rPr>
              <a:t>Robot</a:t>
            </a:r>
            <a:r>
              <a:rPr lang="en-CA" dirty="0"/>
              <a:t> Company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01B39F-DD5F-466C-844C-179AFEB13C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4816"/>
            <a:ext cx="10515600" cy="5193436"/>
          </a:xfrm>
        </p:spPr>
        <p:txBody>
          <a:bodyPr>
            <a:normAutofit fontScale="92500" lnSpcReduction="10000"/>
          </a:bodyPr>
          <a:lstStyle/>
          <a:p>
            <a:r>
              <a:rPr lang="en-CA" dirty="0"/>
              <a:t>Enterprise AI</a:t>
            </a:r>
          </a:p>
          <a:p>
            <a:r>
              <a:rPr lang="en-CA" dirty="0"/>
              <a:t>Founded in 2012</a:t>
            </a:r>
          </a:p>
          <a:p>
            <a:r>
              <a:rPr lang="en-CA" dirty="0"/>
              <a:t>Cloud Platform</a:t>
            </a:r>
          </a:p>
          <a:p>
            <a:r>
              <a:rPr lang="en-CA" dirty="0"/>
              <a:t>Over 1,000 employees (200+ Data Scientist)</a:t>
            </a:r>
          </a:p>
          <a:p>
            <a:r>
              <a:rPr lang="en-CA" dirty="0"/>
              <a:t>Helped over 3,000 Companies</a:t>
            </a:r>
            <a:r>
              <a:rPr lang="en-US" baseline="30000" dirty="0"/>
              <a:t>1</a:t>
            </a:r>
            <a:endParaRPr lang="en-CA" dirty="0"/>
          </a:p>
          <a:p>
            <a:r>
              <a:rPr lang="en-US" dirty="0"/>
              <a:t>Built over 2.5 billion machine-learning models</a:t>
            </a:r>
            <a:r>
              <a:rPr lang="en-US" baseline="30000" dirty="0"/>
              <a:t>1</a:t>
            </a:r>
          </a:p>
          <a:p>
            <a:pPr marL="0" indent="0">
              <a:buNone/>
            </a:pPr>
            <a:endParaRPr lang="en-CA" dirty="0"/>
          </a:p>
          <a:p>
            <a:r>
              <a:rPr lang="en-CA" dirty="0"/>
              <a:t>Over</a:t>
            </a:r>
            <a:r>
              <a:rPr lang="en-US" dirty="0"/>
              <a:t> $100 million in annual revenue</a:t>
            </a:r>
            <a:r>
              <a:rPr lang="en-US" baseline="30000" dirty="0"/>
              <a:t>2,3</a:t>
            </a:r>
            <a:endParaRPr lang="en-CA" baseline="30000" dirty="0"/>
          </a:p>
          <a:p>
            <a:r>
              <a:rPr lang="en-CA" dirty="0"/>
              <a:t>Raised $1 Billion in Funding to date</a:t>
            </a:r>
            <a:r>
              <a:rPr lang="en-US" baseline="30000" dirty="0"/>
              <a:t>4</a:t>
            </a:r>
            <a:endParaRPr lang="en-CA" dirty="0"/>
          </a:p>
          <a:p>
            <a:r>
              <a:rPr lang="en-CA" dirty="0"/>
              <a:t>Current Company Valuation: $6 Billion</a:t>
            </a:r>
            <a:r>
              <a:rPr lang="en-US" baseline="30000" dirty="0"/>
              <a:t>5</a:t>
            </a:r>
          </a:p>
          <a:p>
            <a:endParaRPr lang="en-US" baseline="30000" dirty="0"/>
          </a:p>
          <a:p>
            <a:r>
              <a:rPr lang="en-CA" dirty="0">
                <a:solidFill>
                  <a:srgbClr val="00B0F0"/>
                </a:solidFill>
              </a:rPr>
              <a:t>$10+ Billion ROI delivered to customers</a:t>
            </a:r>
            <a:r>
              <a:rPr lang="en-CA" baseline="30000" dirty="0">
                <a:solidFill>
                  <a:srgbClr val="00B0F0"/>
                </a:solidFill>
              </a:rPr>
              <a:t>6</a:t>
            </a:r>
          </a:p>
          <a:p>
            <a:endParaRPr lang="en-CA" dirty="0"/>
          </a:p>
          <a:p>
            <a:endParaRPr lang="en-CA" dirty="0"/>
          </a:p>
          <a:p>
            <a:endParaRPr lang="en-CA" dirty="0"/>
          </a:p>
        </p:txBody>
      </p:sp>
      <p:pic>
        <p:nvPicPr>
          <p:cNvPr id="4" name="Picture 3" descr="DataRobot Logo - LogoDix">
            <a:extLst>
              <a:ext uri="{FF2B5EF4-FFF2-40B4-BE49-F238E27FC236}">
                <a16:creationId xmlns:a16="http://schemas.microsoft.com/office/drawing/2014/main" id="{859CFF8F-89BC-4912-A449-155999D2A1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780" b="43102"/>
          <a:stretch/>
        </p:blipFill>
        <p:spPr bwMode="auto">
          <a:xfrm>
            <a:off x="9683052" y="6262055"/>
            <a:ext cx="2414667" cy="461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92508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5B059-B811-4D7E-AF39-AF2826792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en-CA" dirty="0"/>
              <a:t>DataRobot Customer Value Use Case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4BC7A6-AB67-4B2E-AE03-962C47F320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 dirty="0"/>
          </a:p>
          <a:p>
            <a:r>
              <a:rPr lang="en-CA" dirty="0"/>
              <a:t>Increased prediction accuracy by 9% ---&gt; $300Million s</a:t>
            </a:r>
          </a:p>
          <a:p>
            <a:endParaRPr lang="en-C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819566F-2901-4EF1-A8CB-C4B8AC4ADB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6931"/>
          <a:stretch/>
        </p:blipFill>
        <p:spPr>
          <a:xfrm>
            <a:off x="664837" y="932459"/>
            <a:ext cx="10245212" cy="3737195"/>
          </a:xfrm>
          <a:prstGeom prst="rect">
            <a:avLst/>
          </a:prstGeom>
        </p:spPr>
      </p:pic>
      <p:pic>
        <p:nvPicPr>
          <p:cNvPr id="7" name="Picture 6" descr="DataRobot Logo - LogoDix">
            <a:extLst>
              <a:ext uri="{FF2B5EF4-FFF2-40B4-BE49-F238E27FC236}">
                <a16:creationId xmlns:a16="http://schemas.microsoft.com/office/drawing/2014/main" id="{48591E20-3346-4A8D-AF3E-0D637090B1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780" b="43102"/>
          <a:stretch/>
        </p:blipFill>
        <p:spPr bwMode="auto">
          <a:xfrm>
            <a:off x="9702716" y="6321732"/>
            <a:ext cx="2414667" cy="461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47999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5B059-B811-4D7E-AF39-AF2826792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en-CA" dirty="0"/>
              <a:t>DataRobot Customer Value Use Case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4BC7A6-AB67-4B2E-AE03-962C47F320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 dirty="0"/>
          </a:p>
          <a:p>
            <a:r>
              <a:rPr lang="en-CA" dirty="0"/>
              <a:t>Increased prediction accuracy by 9% ---&gt; $300Million s</a:t>
            </a:r>
          </a:p>
          <a:p>
            <a:endParaRPr lang="en-C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819566F-2901-4EF1-A8CB-C4B8AC4ADB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301"/>
          <a:stretch/>
        </p:blipFill>
        <p:spPr>
          <a:xfrm>
            <a:off x="664837" y="932459"/>
            <a:ext cx="10245212" cy="4722617"/>
          </a:xfrm>
          <a:prstGeom prst="rect">
            <a:avLst/>
          </a:prstGeom>
        </p:spPr>
      </p:pic>
      <p:pic>
        <p:nvPicPr>
          <p:cNvPr id="7" name="Picture 6" descr="DataRobot Logo - LogoDix">
            <a:extLst>
              <a:ext uri="{FF2B5EF4-FFF2-40B4-BE49-F238E27FC236}">
                <a16:creationId xmlns:a16="http://schemas.microsoft.com/office/drawing/2014/main" id="{48591E20-3346-4A8D-AF3E-0D637090B1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780" b="43102"/>
          <a:stretch/>
        </p:blipFill>
        <p:spPr bwMode="auto">
          <a:xfrm>
            <a:off x="9702716" y="6321732"/>
            <a:ext cx="2414667" cy="461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28172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5B059-B811-4D7E-AF39-AF2826792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en-CA" dirty="0"/>
              <a:t>DataRobot Customer Value Use Case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4BC7A6-AB67-4B2E-AE03-962C47F320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 dirty="0"/>
          </a:p>
          <a:p>
            <a:r>
              <a:rPr lang="en-CA" dirty="0"/>
              <a:t>Increased prediction accuracy by 9% ---&gt; $300Million s</a:t>
            </a:r>
          </a:p>
          <a:p>
            <a:endParaRPr lang="en-C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819566F-2901-4EF1-A8CB-C4B8AC4ADB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837" y="932459"/>
            <a:ext cx="10245212" cy="5925541"/>
          </a:xfrm>
          <a:prstGeom prst="rect">
            <a:avLst/>
          </a:prstGeom>
        </p:spPr>
      </p:pic>
      <p:pic>
        <p:nvPicPr>
          <p:cNvPr id="7" name="Picture 6" descr="DataRobot Logo - LogoDix">
            <a:extLst>
              <a:ext uri="{FF2B5EF4-FFF2-40B4-BE49-F238E27FC236}">
                <a16:creationId xmlns:a16="http://schemas.microsoft.com/office/drawing/2014/main" id="{48591E20-3346-4A8D-AF3E-0D637090B1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780" b="43102"/>
          <a:stretch/>
        </p:blipFill>
        <p:spPr bwMode="auto">
          <a:xfrm>
            <a:off x="9702716" y="6321732"/>
            <a:ext cx="2414667" cy="461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25962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90249-A3C0-4EC0-9111-B2AA9B6FA3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066" y="0"/>
            <a:ext cx="7474172" cy="1325563"/>
          </a:xfrm>
        </p:spPr>
        <p:txBody>
          <a:bodyPr>
            <a:normAutofit/>
          </a:bodyPr>
          <a:lstStyle/>
          <a:p>
            <a:r>
              <a:rPr lang="en-CA" b="1" dirty="0"/>
              <a:t>Data</a:t>
            </a:r>
            <a:r>
              <a:rPr lang="en-CA" b="1" dirty="0">
                <a:solidFill>
                  <a:srgbClr val="00B0F0"/>
                </a:solidFill>
              </a:rPr>
              <a:t>Robot</a:t>
            </a:r>
            <a:r>
              <a:rPr lang="en-CA" dirty="0"/>
              <a:t> Partners</a:t>
            </a:r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88880" y="0"/>
            <a:ext cx="210312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0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5400" y="2358913"/>
            <a:ext cx="2140172" cy="2140172"/>
          </a:xfrm>
          <a:prstGeom prst="ellipse">
            <a:avLst/>
          </a:prstGeom>
          <a:solidFill>
            <a:srgbClr val="FFFFFF"/>
          </a:solidFill>
          <a:ln w="22225">
            <a:solidFill>
              <a:srgbClr val="1F99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DataRobot Logo - LogoDix">
            <a:extLst>
              <a:ext uri="{FF2B5EF4-FFF2-40B4-BE49-F238E27FC236}">
                <a16:creationId xmlns:a16="http://schemas.microsoft.com/office/drawing/2014/main" id="{EA991E3F-59D7-4FC0-9BFF-49E91E2C73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780" b="43102"/>
          <a:stretch/>
        </p:blipFill>
        <p:spPr bwMode="auto">
          <a:xfrm>
            <a:off x="9254442" y="3289239"/>
            <a:ext cx="1462088" cy="279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ow to Make Your Own Accounting Logo | ZipBooks">
            <a:extLst>
              <a:ext uri="{FF2B5EF4-FFF2-40B4-BE49-F238E27FC236}">
                <a16:creationId xmlns:a16="http://schemas.microsoft.com/office/drawing/2014/main" id="{1DBF7421-CF28-4EE2-8896-D4456E6F29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59" t="42638" r="10649" b="19691"/>
          <a:stretch/>
        </p:blipFill>
        <p:spPr bwMode="auto">
          <a:xfrm>
            <a:off x="5415052" y="2016210"/>
            <a:ext cx="1966453" cy="599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BCG GAMMA – Medium">
            <a:extLst>
              <a:ext uri="{FF2B5EF4-FFF2-40B4-BE49-F238E27FC236}">
                <a16:creationId xmlns:a16="http://schemas.microsoft.com/office/drawing/2014/main" id="{1CF1596E-606D-4108-ADBE-A4C7E89FBA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7966" y="2001354"/>
            <a:ext cx="2034723" cy="751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Tableau Server vs. Tableau Desktop: Comparison">
            <a:extLst>
              <a:ext uri="{FF2B5EF4-FFF2-40B4-BE49-F238E27FC236}">
                <a16:creationId xmlns:a16="http://schemas.microsoft.com/office/drawing/2014/main" id="{951FCFE3-1458-4CBA-ACF3-7B8BB82683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9193" r="-430" b="28274"/>
          <a:stretch/>
        </p:blipFill>
        <p:spPr bwMode="auto">
          <a:xfrm>
            <a:off x="1667828" y="4643673"/>
            <a:ext cx="3003722" cy="887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Palantir – Big Brother is Watching You - Digital Innovation and  Transformation">
            <a:extLst>
              <a:ext uri="{FF2B5EF4-FFF2-40B4-BE49-F238E27FC236}">
                <a16:creationId xmlns:a16="http://schemas.microsoft.com/office/drawing/2014/main" id="{7E217DB6-F22A-42F8-B642-B4F58B7FD9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26" t="32949" r="23686" b="33146"/>
          <a:stretch/>
        </p:blipFill>
        <p:spPr bwMode="auto">
          <a:xfrm>
            <a:off x="5327488" y="3277231"/>
            <a:ext cx="2034724" cy="751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89927D55-14E2-4CDE-9A07-C82FF8A441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3031" y="3268733"/>
            <a:ext cx="3165987" cy="838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Amazon Web Services (AWS) | LinkedIn">
            <a:extLst>
              <a:ext uri="{FF2B5EF4-FFF2-40B4-BE49-F238E27FC236}">
                <a16:creationId xmlns:a16="http://schemas.microsoft.com/office/drawing/2014/main" id="{F6A3D87F-38F4-463C-B0AA-1AFEDFC108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418" r="6362" b="21110"/>
          <a:stretch/>
        </p:blipFill>
        <p:spPr bwMode="auto">
          <a:xfrm>
            <a:off x="5415052" y="4492101"/>
            <a:ext cx="1527286" cy="1038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48998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BBCF46-4907-4ECC-B09D-B4619EADB7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CA" dirty="0"/>
          </a:p>
          <a:p>
            <a:pPr marL="457200" lvl="1" indent="0">
              <a:buNone/>
            </a:pPr>
            <a:endParaRPr lang="en-US" sz="2000" b="0" i="0" dirty="0">
              <a:effectLst/>
              <a:latin typeface="Roboto" panose="02000000000000000000" pitchFamily="2" charset="0"/>
            </a:endParaRPr>
          </a:p>
          <a:p>
            <a:r>
              <a:rPr lang="en-US" sz="2400" b="0" i="0" dirty="0">
                <a:effectLst/>
                <a:latin typeface="Roboto" panose="02000000000000000000" pitchFamily="2" charset="0"/>
              </a:rPr>
              <a:t>A Glimpse into the </a:t>
            </a:r>
            <a:r>
              <a:rPr lang="en-US" sz="2400" b="0" i="0" dirty="0" err="1">
                <a:effectLst/>
                <a:latin typeface="Roboto" panose="02000000000000000000" pitchFamily="2" charset="0"/>
              </a:rPr>
              <a:t>DataRobot</a:t>
            </a:r>
            <a:r>
              <a:rPr lang="en-US" sz="2400" b="0" i="0" dirty="0">
                <a:effectLst/>
                <a:latin typeface="Roboto" panose="02000000000000000000" pitchFamily="2" charset="0"/>
              </a:rPr>
              <a:t> Machine Learning Automation Platform</a:t>
            </a:r>
            <a:endParaRPr lang="en-CA" sz="2400" dirty="0"/>
          </a:p>
          <a:p>
            <a:pPr lvl="1"/>
            <a:r>
              <a:rPr lang="en-CA" dirty="0">
                <a:hlinkClick r:id="rId2"/>
              </a:rPr>
              <a:t>https://www.youtube.com/watch?v=_JOKlSwKJ10&amp;ab_channel=DataRobot</a:t>
            </a:r>
            <a:endParaRPr lang="en-CA" dirty="0"/>
          </a:p>
          <a:p>
            <a:endParaRPr lang="en-CA" dirty="0"/>
          </a:p>
          <a:p>
            <a:r>
              <a:rPr lang="en-US" sz="2400" b="0" i="0" dirty="0" err="1">
                <a:effectLst/>
                <a:latin typeface="Roboto" panose="02000000000000000000" pitchFamily="2" charset="0"/>
              </a:rPr>
              <a:t>DataRobot</a:t>
            </a:r>
            <a:r>
              <a:rPr lang="en-US" sz="2400" b="0" i="0" dirty="0">
                <a:effectLst/>
                <a:latin typeface="Roboto" panose="02000000000000000000" pitchFamily="2" charset="0"/>
              </a:rPr>
              <a:t> Introduction</a:t>
            </a:r>
          </a:p>
          <a:p>
            <a:pPr lvl="1"/>
            <a:r>
              <a:rPr lang="en-US" sz="2000" b="0" i="0" dirty="0">
                <a:effectLst/>
                <a:latin typeface="Roboto" panose="02000000000000000000" pitchFamily="2" charset="0"/>
                <a:hlinkClick r:id="rId3"/>
              </a:rPr>
              <a:t>https://www.youtube.com/watch?v=L3V_UJugtJ0&amp;t=4s&amp;ab_channel=MaxIoli</a:t>
            </a:r>
            <a:endParaRPr lang="en-US" sz="2000" b="0" i="0" dirty="0">
              <a:effectLst/>
              <a:latin typeface="Roboto" panose="02000000000000000000" pitchFamily="2" charset="0"/>
            </a:endParaRPr>
          </a:p>
          <a:p>
            <a:pPr marL="457200" lvl="1" indent="0">
              <a:buNone/>
            </a:pPr>
            <a:endParaRPr lang="en-CA" dirty="0"/>
          </a:p>
        </p:txBody>
      </p:sp>
      <p:pic>
        <p:nvPicPr>
          <p:cNvPr id="4" name="Picture 3" descr="DataRobot Logo - LogoDix">
            <a:extLst>
              <a:ext uri="{FF2B5EF4-FFF2-40B4-BE49-F238E27FC236}">
                <a16:creationId xmlns:a16="http://schemas.microsoft.com/office/drawing/2014/main" id="{8D7BE644-26CF-480D-AEB6-F50041C5EB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780" b="43102"/>
          <a:stretch/>
        </p:blipFill>
        <p:spPr bwMode="auto">
          <a:xfrm>
            <a:off x="9702716" y="6311900"/>
            <a:ext cx="2414667" cy="461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332F3CF7-633A-448D-B601-4713E0A53B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412"/>
            <a:ext cx="10515600" cy="1325563"/>
          </a:xfrm>
        </p:spPr>
        <p:txBody>
          <a:bodyPr/>
          <a:lstStyle/>
          <a:p>
            <a:r>
              <a:rPr lang="en-CA" dirty="0"/>
              <a:t>What does </a:t>
            </a:r>
            <a:r>
              <a:rPr lang="en-CA" b="1" dirty="0"/>
              <a:t>Data</a:t>
            </a:r>
            <a:r>
              <a:rPr lang="en-CA" b="1" dirty="0">
                <a:solidFill>
                  <a:srgbClr val="00B0F0"/>
                </a:solidFill>
              </a:rPr>
              <a:t>Robot</a:t>
            </a:r>
            <a:r>
              <a:rPr lang="en-CA" dirty="0">
                <a:solidFill>
                  <a:srgbClr val="00B0F0"/>
                </a:solidFill>
              </a:rPr>
              <a:t> </a:t>
            </a:r>
            <a:r>
              <a:rPr lang="en-CA" dirty="0"/>
              <a:t>do?</a:t>
            </a:r>
          </a:p>
        </p:txBody>
      </p:sp>
    </p:spTree>
    <p:extLst>
      <p:ext uri="{BB962C8B-B14F-4D97-AF65-F5344CB8AC3E}">
        <p14:creationId xmlns:p14="http://schemas.microsoft.com/office/powerpoint/2010/main" val="39419054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43BAFF-3AEF-4888-9443-6871AB6B58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412"/>
            <a:ext cx="10515600" cy="1325563"/>
          </a:xfrm>
        </p:spPr>
        <p:txBody>
          <a:bodyPr/>
          <a:lstStyle/>
          <a:p>
            <a:r>
              <a:rPr lang="en-CA" dirty="0"/>
              <a:t>What does </a:t>
            </a:r>
            <a:r>
              <a:rPr lang="en-CA" b="1" dirty="0"/>
              <a:t>Data</a:t>
            </a:r>
            <a:r>
              <a:rPr lang="en-CA" b="1" dirty="0">
                <a:solidFill>
                  <a:srgbClr val="00B0F0"/>
                </a:solidFill>
              </a:rPr>
              <a:t>Robot</a:t>
            </a:r>
            <a:r>
              <a:rPr lang="en-CA" dirty="0">
                <a:solidFill>
                  <a:srgbClr val="00B0F0"/>
                </a:solidFill>
              </a:rPr>
              <a:t> </a:t>
            </a:r>
            <a:r>
              <a:rPr lang="en-CA" dirty="0"/>
              <a:t>do?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ED68F5-FDC3-40F4-943B-880F87EDE9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07063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CA" dirty="0"/>
              <a:t>Fully functional complete end-to-end Data Science pipeline platform:</a:t>
            </a:r>
          </a:p>
          <a:p>
            <a:pPr lvl="1">
              <a:lnSpc>
                <a:spcPct val="100000"/>
              </a:lnSpc>
            </a:pPr>
            <a:r>
              <a:rPr lang="en-CA" dirty="0"/>
              <a:t>Data Ingestion + Preparation</a:t>
            </a:r>
          </a:p>
          <a:p>
            <a:pPr lvl="1">
              <a:lnSpc>
                <a:spcPct val="100000"/>
              </a:lnSpc>
            </a:pPr>
            <a:r>
              <a:rPr lang="en-CA" dirty="0"/>
              <a:t>Model Building</a:t>
            </a:r>
          </a:p>
          <a:p>
            <a:pPr lvl="1">
              <a:lnSpc>
                <a:spcPct val="100000"/>
              </a:lnSpc>
            </a:pPr>
            <a:r>
              <a:rPr lang="en-CA" dirty="0"/>
              <a:t>Model Deployment + Monitoring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6B5223D-7FE7-45BF-8126-2E930AE4C5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591" t="23841"/>
          <a:stretch/>
        </p:blipFill>
        <p:spPr>
          <a:xfrm>
            <a:off x="1306554" y="3375171"/>
            <a:ext cx="10047246" cy="3182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235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2221E-76DD-485B-854E-8183EF36C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latin typeface="+mn-lt"/>
              </a:rPr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01B39F-DD5F-466C-844C-179AFEB13C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34503"/>
            <a:ext cx="10515600" cy="4351338"/>
          </a:xfrm>
        </p:spPr>
        <p:txBody>
          <a:bodyPr/>
          <a:lstStyle/>
          <a:p>
            <a:r>
              <a:rPr lang="en-CA" dirty="0">
                <a:latin typeface="Calibri" panose="020F0502020204030204" pitchFamily="34" charset="0"/>
                <a:cs typeface="Calibri" panose="020F0502020204030204" pitchFamily="34" charset="0"/>
              </a:rPr>
              <a:t>DataRobot Company Overview.</a:t>
            </a:r>
          </a:p>
          <a:p>
            <a:r>
              <a:rPr lang="en-CA" dirty="0">
                <a:latin typeface="Calibri" panose="020F0502020204030204" pitchFamily="34" charset="0"/>
                <a:cs typeface="Calibri" panose="020F0502020204030204" pitchFamily="34" charset="0"/>
              </a:rPr>
              <a:t>What does DataRobot do?</a:t>
            </a:r>
          </a:p>
          <a:p>
            <a:r>
              <a:rPr lang="en-CA" dirty="0">
                <a:latin typeface="Calibri" panose="020F0502020204030204" pitchFamily="34" charset="0"/>
                <a:cs typeface="Calibri" panose="020F0502020204030204" pitchFamily="34" charset="0"/>
              </a:rPr>
              <a:t>The Hospital Readmissions Use Case Problem Intro.</a:t>
            </a:r>
          </a:p>
          <a:p>
            <a:r>
              <a:rPr lang="en-CA" dirty="0">
                <a:latin typeface="Calibri" panose="020F0502020204030204" pitchFamily="34" charset="0"/>
                <a:cs typeface="Calibri" panose="020F0502020204030204" pitchFamily="34" charset="0"/>
              </a:rPr>
              <a:t>The Hospital Readmissions DataRobot Demo.</a:t>
            </a:r>
          </a:p>
          <a:p>
            <a:r>
              <a:rPr lang="en-CA" dirty="0">
                <a:latin typeface="Calibri" panose="020F0502020204030204" pitchFamily="34" charset="0"/>
                <a:cs typeface="Calibri" panose="020F0502020204030204" pitchFamily="34" charset="0"/>
              </a:rPr>
              <a:t>Summary</a:t>
            </a:r>
          </a:p>
          <a:p>
            <a:r>
              <a:rPr lang="en-CA" dirty="0">
                <a:latin typeface="Calibri" panose="020F0502020204030204" pitchFamily="34" charset="0"/>
                <a:cs typeface="Calibri" panose="020F0502020204030204" pitchFamily="34" charset="0"/>
              </a:rPr>
              <a:t>Q&amp;A</a:t>
            </a:r>
          </a:p>
          <a:p>
            <a:endParaRPr lang="en-CA" dirty="0"/>
          </a:p>
        </p:txBody>
      </p:sp>
      <p:pic>
        <p:nvPicPr>
          <p:cNvPr id="4" name="Picture 3" descr="DataRobot Logo - LogoDix">
            <a:extLst>
              <a:ext uri="{FF2B5EF4-FFF2-40B4-BE49-F238E27FC236}">
                <a16:creationId xmlns:a16="http://schemas.microsoft.com/office/drawing/2014/main" id="{859CFF8F-89BC-4912-A449-155999D2A1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780" b="43102"/>
          <a:stretch/>
        </p:blipFill>
        <p:spPr bwMode="auto">
          <a:xfrm>
            <a:off x="9683052" y="6262055"/>
            <a:ext cx="2414667" cy="461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04880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ED68F5-FDC3-40F4-943B-880F87EDE9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07063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CA" dirty="0"/>
              <a:t>Fully functional complete end-to-end Data Science pipeline platform:</a:t>
            </a:r>
          </a:p>
          <a:p>
            <a:pPr lvl="1">
              <a:lnSpc>
                <a:spcPct val="100000"/>
              </a:lnSpc>
            </a:pPr>
            <a:r>
              <a:rPr lang="en-CA" dirty="0"/>
              <a:t>Data Ingestion + Preparation</a:t>
            </a:r>
          </a:p>
          <a:p>
            <a:pPr lvl="1">
              <a:lnSpc>
                <a:spcPct val="100000"/>
              </a:lnSpc>
            </a:pPr>
            <a:r>
              <a:rPr lang="en-CA" dirty="0"/>
              <a:t>Model Building </a:t>
            </a:r>
            <a:r>
              <a:rPr lang="en-CA" dirty="0">
                <a:solidFill>
                  <a:srgbClr val="00B0F0"/>
                </a:solidFill>
              </a:rPr>
              <a:t>– Today’s Demo</a:t>
            </a:r>
          </a:p>
          <a:p>
            <a:pPr lvl="1">
              <a:lnSpc>
                <a:spcPct val="100000"/>
              </a:lnSpc>
            </a:pPr>
            <a:r>
              <a:rPr lang="en-CA" dirty="0"/>
              <a:t>Model Deployment + Monitoring </a:t>
            </a:r>
            <a:r>
              <a:rPr lang="en-CA" dirty="0">
                <a:solidFill>
                  <a:srgbClr val="00B0F0"/>
                </a:solidFill>
              </a:rPr>
              <a:t>– Today’s Demo</a:t>
            </a:r>
          </a:p>
          <a:p>
            <a:pPr lvl="1">
              <a:lnSpc>
                <a:spcPct val="100000"/>
              </a:lnSpc>
            </a:pPr>
            <a:endParaRPr lang="en-C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6B5223D-7FE7-45BF-8126-2E930AE4C5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591" t="23841"/>
          <a:stretch/>
        </p:blipFill>
        <p:spPr>
          <a:xfrm>
            <a:off x="1306554" y="3375171"/>
            <a:ext cx="10047246" cy="318288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5A7544D-6D0D-4372-A2C1-42D9C1980A74}"/>
              </a:ext>
            </a:extLst>
          </p:cNvPr>
          <p:cNvSpPr txBox="1"/>
          <p:nvPr/>
        </p:nvSpPr>
        <p:spPr>
          <a:xfrm>
            <a:off x="6482919" y="3282732"/>
            <a:ext cx="25545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100000"/>
              </a:lnSpc>
            </a:pPr>
            <a:r>
              <a:rPr lang="en-CA" sz="2400" dirty="0">
                <a:solidFill>
                  <a:srgbClr val="00B0F0"/>
                </a:solidFill>
              </a:rPr>
              <a:t>Today’s Demo</a:t>
            </a:r>
          </a:p>
        </p:txBody>
      </p:sp>
      <p:sp>
        <p:nvSpPr>
          <p:cNvPr id="5" name="Double Brace 4">
            <a:extLst>
              <a:ext uri="{FF2B5EF4-FFF2-40B4-BE49-F238E27FC236}">
                <a16:creationId xmlns:a16="http://schemas.microsoft.com/office/drawing/2014/main" id="{ABEE1F34-A47E-4CBF-BB2D-53C08C9A4959}"/>
              </a:ext>
            </a:extLst>
          </p:cNvPr>
          <p:cNvSpPr/>
          <p:nvPr/>
        </p:nvSpPr>
        <p:spPr>
          <a:xfrm rot="5400000">
            <a:off x="6368521" y="3706054"/>
            <a:ext cx="3106191" cy="3182881"/>
          </a:xfrm>
          <a:prstGeom prst="brace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 b="1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6C885DC9-1CCD-44E2-A746-7430DA5846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412"/>
            <a:ext cx="10515600" cy="1325563"/>
          </a:xfrm>
        </p:spPr>
        <p:txBody>
          <a:bodyPr/>
          <a:lstStyle/>
          <a:p>
            <a:r>
              <a:rPr lang="en-CA" dirty="0"/>
              <a:t>What does </a:t>
            </a:r>
            <a:r>
              <a:rPr lang="en-CA" b="1" dirty="0"/>
              <a:t>Data</a:t>
            </a:r>
            <a:r>
              <a:rPr lang="en-CA" b="1" dirty="0">
                <a:solidFill>
                  <a:srgbClr val="00B0F0"/>
                </a:solidFill>
              </a:rPr>
              <a:t>Robot</a:t>
            </a:r>
            <a:r>
              <a:rPr lang="en-CA" dirty="0">
                <a:solidFill>
                  <a:srgbClr val="00B0F0"/>
                </a:solidFill>
              </a:rPr>
              <a:t> </a:t>
            </a:r>
            <a:r>
              <a:rPr lang="en-CA" dirty="0"/>
              <a:t>do?</a:t>
            </a:r>
          </a:p>
        </p:txBody>
      </p:sp>
    </p:spTree>
    <p:extLst>
      <p:ext uri="{BB962C8B-B14F-4D97-AF65-F5344CB8AC3E}">
        <p14:creationId xmlns:p14="http://schemas.microsoft.com/office/powerpoint/2010/main" val="34185878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3000"/>
                <a:satMod val="150000"/>
                <a:shade val="98000"/>
                <a:lumMod val="102000"/>
              </a:schemeClr>
            </a:gs>
            <a:gs pos="50000">
              <a:schemeClr val="bg1">
                <a:tint val="98000"/>
                <a:satMod val="130000"/>
                <a:shade val="90000"/>
                <a:lumMod val="103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33B1EE1F-6738-485F-A620-2602F7683D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7" y="0"/>
            <a:ext cx="4657344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ADC544FB-7860-4381-935B-43879C94F6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86703" y="1257300"/>
            <a:ext cx="0" cy="560070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Content Placeholder 5">
            <a:extLst>
              <a:ext uri="{FF2B5EF4-FFF2-40B4-BE49-F238E27FC236}">
                <a16:creationId xmlns:a16="http://schemas.microsoft.com/office/drawing/2014/main" id="{247A56C9-F4A6-41A8-A47B-991A6F094A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22" t="1826" r="1687" b="1571"/>
          <a:stretch/>
        </p:blipFill>
        <p:spPr>
          <a:xfrm>
            <a:off x="0" y="706606"/>
            <a:ext cx="7534657" cy="572860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43BAFF-3AEF-4888-9443-6871AB6B58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50205" y="159798"/>
            <a:ext cx="4323425" cy="6698202"/>
          </a:xfrm>
          <a:solidFill>
            <a:schemeClr val="tx1"/>
          </a:solidFill>
        </p:spPr>
        <p:txBody>
          <a:bodyPr>
            <a:normAutofit/>
          </a:bodyPr>
          <a:lstStyle/>
          <a:p>
            <a:r>
              <a:rPr lang="en-CA" sz="5400" dirty="0">
                <a:solidFill>
                  <a:schemeClr val="bg1"/>
                </a:solidFill>
              </a:rPr>
              <a:t>The Hospital Readmission Problem</a:t>
            </a:r>
            <a:br>
              <a:rPr lang="en-CA" dirty="0">
                <a:solidFill>
                  <a:schemeClr val="bg1"/>
                </a:solidFill>
              </a:rPr>
            </a:br>
            <a:br>
              <a:rPr lang="en-CA" dirty="0">
                <a:solidFill>
                  <a:schemeClr val="bg1"/>
                </a:solidFill>
              </a:rPr>
            </a:br>
            <a:br>
              <a:rPr lang="en-CA" dirty="0">
                <a:solidFill>
                  <a:schemeClr val="bg1"/>
                </a:solidFill>
              </a:rPr>
            </a:br>
            <a:r>
              <a:rPr lang="en-CA" sz="3100" dirty="0">
                <a:solidFill>
                  <a:schemeClr val="bg1"/>
                </a:solidFill>
              </a:rPr>
              <a:t>Center for Medicare &amp; Medical Services</a:t>
            </a:r>
            <a:endParaRPr lang="en-CA" dirty="0">
              <a:solidFill>
                <a:schemeClr val="bg1"/>
              </a:solidFill>
            </a:endParaRPr>
          </a:p>
        </p:txBody>
      </p:sp>
      <p:pic>
        <p:nvPicPr>
          <p:cNvPr id="17" name="Picture 2" descr="CMS.gov Centers for Medicare &amp; Medicaid Services">
            <a:extLst>
              <a:ext uri="{FF2B5EF4-FFF2-40B4-BE49-F238E27FC236}">
                <a16:creationId xmlns:a16="http://schemas.microsoft.com/office/drawing/2014/main" id="{F193220C-0824-4DA8-976F-00C8209EEF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25770" b="28400"/>
          <a:stretch/>
        </p:blipFill>
        <p:spPr bwMode="auto">
          <a:xfrm>
            <a:off x="7886703" y="4201335"/>
            <a:ext cx="2961331" cy="56043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12739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3000"/>
                <a:satMod val="150000"/>
                <a:shade val="98000"/>
                <a:lumMod val="102000"/>
              </a:schemeClr>
            </a:gs>
            <a:gs pos="50000">
              <a:schemeClr val="bg1">
                <a:tint val="98000"/>
                <a:satMod val="130000"/>
                <a:shade val="90000"/>
                <a:lumMod val="103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33B1EE1F-6738-485F-A620-2602F7683D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7" y="0"/>
            <a:ext cx="4657344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ADC544FB-7860-4381-935B-43879C94F6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86703" y="1257300"/>
            <a:ext cx="0" cy="560070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5243BAFF-3AEF-4888-9443-6871AB6B58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79876" y="0"/>
            <a:ext cx="3686713" cy="6858000"/>
          </a:xfrm>
          <a:solidFill>
            <a:schemeClr val="tx1"/>
          </a:solidFill>
        </p:spPr>
        <p:txBody>
          <a:bodyPr>
            <a:normAutofit/>
          </a:bodyPr>
          <a:lstStyle/>
          <a:p>
            <a:r>
              <a:rPr lang="en-CA" sz="4000" dirty="0">
                <a:solidFill>
                  <a:schemeClr val="bg1"/>
                </a:solidFill>
              </a:rPr>
              <a:t>The Hospital Readmission Problem</a:t>
            </a:r>
            <a:br>
              <a:rPr lang="en-CA" sz="4000" dirty="0">
                <a:solidFill>
                  <a:schemeClr val="bg1"/>
                </a:solidFill>
              </a:rPr>
            </a:br>
            <a:br>
              <a:rPr lang="en-CA" sz="4000" dirty="0">
                <a:solidFill>
                  <a:schemeClr val="bg1"/>
                </a:solidFill>
              </a:rPr>
            </a:br>
            <a:br>
              <a:rPr lang="en-CA" sz="4000" dirty="0">
                <a:solidFill>
                  <a:schemeClr val="bg1"/>
                </a:solidFill>
              </a:rPr>
            </a:br>
            <a:br>
              <a:rPr lang="en-CA" dirty="0">
                <a:solidFill>
                  <a:schemeClr val="bg1"/>
                </a:solidFill>
              </a:rPr>
            </a:br>
            <a:r>
              <a:rPr lang="en-CA" sz="2400" dirty="0">
                <a:solidFill>
                  <a:schemeClr val="bg1"/>
                </a:solidFill>
              </a:rPr>
              <a:t>Center for Medicare &amp; Medical Services</a:t>
            </a:r>
            <a:endParaRPr lang="en-CA" dirty="0">
              <a:solidFill>
                <a:schemeClr val="bg1"/>
              </a:solidFill>
            </a:endParaRPr>
          </a:p>
        </p:txBody>
      </p:sp>
      <p:pic>
        <p:nvPicPr>
          <p:cNvPr id="17" name="Picture 2" descr="CMS.gov Centers for Medicare &amp; Medicaid Services">
            <a:extLst>
              <a:ext uri="{FF2B5EF4-FFF2-40B4-BE49-F238E27FC236}">
                <a16:creationId xmlns:a16="http://schemas.microsoft.com/office/drawing/2014/main" id="{F193220C-0824-4DA8-976F-00C8209EEF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25770" b="28400"/>
          <a:stretch/>
        </p:blipFill>
        <p:spPr bwMode="auto">
          <a:xfrm>
            <a:off x="9283930" y="4099939"/>
            <a:ext cx="2613302" cy="49457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ospital Readmissions Reduction Program (HRRP)">
            <a:extLst>
              <a:ext uri="{FF2B5EF4-FFF2-40B4-BE49-F238E27FC236}">
                <a16:creationId xmlns:a16="http://schemas.microsoft.com/office/drawing/2014/main" id="{531A4DB7-2B93-4D41-927B-DE17B82D3E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2090" y="0"/>
            <a:ext cx="92646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59785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3000"/>
                <a:satMod val="150000"/>
                <a:shade val="98000"/>
                <a:lumMod val="102000"/>
              </a:schemeClr>
            </a:gs>
            <a:gs pos="50000">
              <a:schemeClr val="bg1">
                <a:tint val="98000"/>
                <a:satMod val="130000"/>
                <a:shade val="90000"/>
                <a:lumMod val="103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33B1EE1F-6738-485F-A620-2602F7683D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7" y="0"/>
            <a:ext cx="4657344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ADC544FB-7860-4381-935B-43879C94F6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86703" y="1257300"/>
            <a:ext cx="0" cy="560070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5243BAFF-3AEF-4888-9443-6871AB6B58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79876" y="0"/>
            <a:ext cx="3686713" cy="6858000"/>
          </a:xfrm>
          <a:solidFill>
            <a:schemeClr val="tx1"/>
          </a:solidFill>
        </p:spPr>
        <p:txBody>
          <a:bodyPr>
            <a:normAutofit/>
          </a:bodyPr>
          <a:lstStyle/>
          <a:p>
            <a:r>
              <a:rPr lang="en-CA" sz="4000" dirty="0">
                <a:solidFill>
                  <a:schemeClr val="bg1"/>
                </a:solidFill>
              </a:rPr>
              <a:t>The Hospital Readmission Problem</a:t>
            </a:r>
            <a:br>
              <a:rPr lang="en-CA" sz="4000" dirty="0">
                <a:solidFill>
                  <a:schemeClr val="bg1"/>
                </a:solidFill>
              </a:rPr>
            </a:br>
            <a:br>
              <a:rPr lang="en-CA" sz="4000" dirty="0">
                <a:solidFill>
                  <a:schemeClr val="bg1"/>
                </a:solidFill>
              </a:rPr>
            </a:br>
            <a:br>
              <a:rPr lang="en-CA" sz="4000" dirty="0">
                <a:solidFill>
                  <a:schemeClr val="bg1"/>
                </a:solidFill>
              </a:rPr>
            </a:br>
            <a:br>
              <a:rPr lang="en-CA" dirty="0">
                <a:solidFill>
                  <a:schemeClr val="bg1"/>
                </a:solidFill>
              </a:rPr>
            </a:br>
            <a:r>
              <a:rPr lang="en-CA" sz="2400" dirty="0">
                <a:solidFill>
                  <a:schemeClr val="bg1"/>
                </a:solidFill>
              </a:rPr>
              <a:t>Center for Medicare &amp; Medical Services</a:t>
            </a:r>
            <a:endParaRPr lang="en-CA" dirty="0">
              <a:solidFill>
                <a:schemeClr val="bg1"/>
              </a:solidFill>
            </a:endParaRPr>
          </a:p>
        </p:txBody>
      </p:sp>
      <p:pic>
        <p:nvPicPr>
          <p:cNvPr id="17" name="Picture 2" descr="CMS.gov Centers for Medicare &amp; Medicaid Services">
            <a:extLst>
              <a:ext uri="{FF2B5EF4-FFF2-40B4-BE49-F238E27FC236}">
                <a16:creationId xmlns:a16="http://schemas.microsoft.com/office/drawing/2014/main" id="{F193220C-0824-4DA8-976F-00C8209EEF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25770" b="28400"/>
          <a:stretch/>
        </p:blipFill>
        <p:spPr bwMode="auto">
          <a:xfrm>
            <a:off x="9283930" y="4099939"/>
            <a:ext cx="2613302" cy="49457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874824D-F581-4AF8-A666-2D13C5F05A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84706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8983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E441F-5FEE-4196-97EF-41526A834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Live Demo – Important Links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133358-23E2-46B2-B843-85EB750F72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1690688"/>
            <a:ext cx="11026066" cy="4949809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CA" dirty="0">
                <a:hlinkClick r:id="rId2"/>
              </a:rPr>
              <a:t>New Project and Dataset: </a:t>
            </a:r>
          </a:p>
          <a:p>
            <a:pPr marL="971550" lvl="1" indent="-514350">
              <a:buAutoNum type="arabicPeriod"/>
            </a:pPr>
            <a:r>
              <a:rPr lang="en-CA" dirty="0">
                <a:hlinkClick r:id="rId2"/>
              </a:rPr>
              <a:t>https://app2.datarobot.com/new</a:t>
            </a:r>
            <a:endParaRPr lang="en-CA" dirty="0"/>
          </a:p>
          <a:p>
            <a:pPr marL="514350" indent="-514350">
              <a:buAutoNum type="arabicPeriod"/>
            </a:pPr>
            <a:r>
              <a:rPr lang="en-CA" dirty="0"/>
              <a:t>Cooked Model:</a:t>
            </a:r>
          </a:p>
          <a:p>
            <a:pPr marL="971550" lvl="1" indent="-514350">
              <a:buAutoNum type="arabicPeriod"/>
            </a:pPr>
            <a:r>
              <a:rPr lang="en-CA" dirty="0">
                <a:hlinkClick r:id="rId3"/>
              </a:rPr>
              <a:t>https://app2.datarobot.com/projects/60fc27bf1883e1d80fca33c7/models</a:t>
            </a:r>
            <a:endParaRPr lang="en-CA" dirty="0"/>
          </a:p>
          <a:p>
            <a:pPr marL="457200" lvl="1" indent="0">
              <a:buNone/>
            </a:pPr>
            <a:endParaRPr lang="en-CA" dirty="0"/>
          </a:p>
          <a:p>
            <a:pPr marL="514350" indent="-514350">
              <a:buAutoNum type="arabicPeriod"/>
            </a:pPr>
            <a:endParaRPr lang="en-CA" dirty="0"/>
          </a:p>
          <a:p>
            <a:endParaRPr lang="en-CA" dirty="0"/>
          </a:p>
        </p:txBody>
      </p:sp>
      <p:pic>
        <p:nvPicPr>
          <p:cNvPr id="4" name="Picture 3" descr="DataRobot Logo - LogoDix">
            <a:extLst>
              <a:ext uri="{FF2B5EF4-FFF2-40B4-BE49-F238E27FC236}">
                <a16:creationId xmlns:a16="http://schemas.microsoft.com/office/drawing/2014/main" id="{2AB9BCA5-15ED-4C1F-A41F-E02084B561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780" b="43102"/>
          <a:stretch/>
        </p:blipFill>
        <p:spPr bwMode="auto">
          <a:xfrm>
            <a:off x="9683052" y="6262055"/>
            <a:ext cx="2414667" cy="461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92587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7017D-75A1-4E86-9C8D-B9F6946A99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r>
              <a:rPr lang="en-CA" dirty="0"/>
              <a:t>Back up Slides in case of connection failure for the Live Demo.</a:t>
            </a:r>
          </a:p>
        </p:txBody>
      </p:sp>
    </p:spTree>
    <p:extLst>
      <p:ext uri="{BB962C8B-B14F-4D97-AF65-F5344CB8AC3E}">
        <p14:creationId xmlns:p14="http://schemas.microsoft.com/office/powerpoint/2010/main" val="26678818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43BAFF-3AEF-4888-9443-6871AB6B58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en-CA" dirty="0"/>
              <a:t>Hospital Readmission – Data Ingestion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ED68F5-FDC3-40F4-943B-880F87EDE9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 dirty="0"/>
          </a:p>
        </p:txBody>
      </p:sp>
      <p:pic>
        <p:nvPicPr>
          <p:cNvPr id="4" name="Picture 3" descr="DataRobot Logo - LogoDix">
            <a:extLst>
              <a:ext uri="{FF2B5EF4-FFF2-40B4-BE49-F238E27FC236}">
                <a16:creationId xmlns:a16="http://schemas.microsoft.com/office/drawing/2014/main" id="{A1EC583C-D6D1-4A55-A800-609B38EC52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780" b="43102"/>
          <a:stretch/>
        </p:blipFill>
        <p:spPr bwMode="auto">
          <a:xfrm>
            <a:off x="9683052" y="6262055"/>
            <a:ext cx="2414667" cy="461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ED193FE-6D3C-4C65-B08D-B9246D472A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21569"/>
            <a:ext cx="12192000" cy="575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9928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43BAFF-3AEF-4888-9443-6871AB6B58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827" y="18255"/>
            <a:ext cx="10515600" cy="1325563"/>
          </a:xfrm>
        </p:spPr>
        <p:txBody>
          <a:bodyPr/>
          <a:lstStyle/>
          <a:p>
            <a:r>
              <a:rPr lang="en-CA" dirty="0"/>
              <a:t>Hospital Readmission – Data Ingestion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ED68F5-FDC3-40F4-943B-880F87EDE9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 dirty="0"/>
          </a:p>
        </p:txBody>
      </p:sp>
      <p:pic>
        <p:nvPicPr>
          <p:cNvPr id="4" name="Picture 3" descr="DataRobot Logo - LogoDix">
            <a:extLst>
              <a:ext uri="{FF2B5EF4-FFF2-40B4-BE49-F238E27FC236}">
                <a16:creationId xmlns:a16="http://schemas.microsoft.com/office/drawing/2014/main" id="{A1EC583C-D6D1-4A55-A800-609B38EC52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780" b="43102"/>
          <a:stretch/>
        </p:blipFill>
        <p:spPr bwMode="auto">
          <a:xfrm>
            <a:off x="9683052" y="6262055"/>
            <a:ext cx="2414667" cy="461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614F735-815B-4562-B870-B87ABC9064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24744"/>
            <a:ext cx="12192000" cy="575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0160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43BAFF-3AEF-4888-9443-6871AB6B58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en-CA" dirty="0"/>
              <a:t>Hospital Readmission – Data Ingestion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ED68F5-FDC3-40F4-943B-880F87EDE9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 dirty="0"/>
          </a:p>
        </p:txBody>
      </p:sp>
      <p:pic>
        <p:nvPicPr>
          <p:cNvPr id="4" name="Picture 3" descr="DataRobot Logo - LogoDix">
            <a:extLst>
              <a:ext uri="{FF2B5EF4-FFF2-40B4-BE49-F238E27FC236}">
                <a16:creationId xmlns:a16="http://schemas.microsoft.com/office/drawing/2014/main" id="{A1EC583C-D6D1-4A55-A800-609B38EC52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780" b="43102"/>
          <a:stretch/>
        </p:blipFill>
        <p:spPr bwMode="auto">
          <a:xfrm>
            <a:off x="9683052" y="6262055"/>
            <a:ext cx="2414667" cy="461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612E20C-FC4D-46D9-8EE1-DA5733CBC6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10"/>
          <a:stretch/>
        </p:blipFill>
        <p:spPr>
          <a:xfrm>
            <a:off x="0" y="1162975"/>
            <a:ext cx="12192000" cy="5711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4359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43BAFF-3AEF-4888-9443-6871AB6B58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CA" dirty="0"/>
              <a:t>Hospital Readmission – Data Ingestion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ED68F5-FDC3-40F4-943B-880F87EDE9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 dirty="0"/>
          </a:p>
        </p:txBody>
      </p:sp>
      <p:pic>
        <p:nvPicPr>
          <p:cNvPr id="4" name="Picture 3" descr="DataRobot Logo - LogoDix">
            <a:extLst>
              <a:ext uri="{FF2B5EF4-FFF2-40B4-BE49-F238E27FC236}">
                <a16:creationId xmlns:a16="http://schemas.microsoft.com/office/drawing/2014/main" id="{A1EC583C-D6D1-4A55-A800-609B38EC52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780" b="43102"/>
          <a:stretch/>
        </p:blipFill>
        <p:spPr bwMode="auto">
          <a:xfrm>
            <a:off x="9683052" y="6262055"/>
            <a:ext cx="2414667" cy="461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FF5597A-18B2-4345-989F-B8C0B848B1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20"/>
          <a:stretch/>
        </p:blipFill>
        <p:spPr>
          <a:xfrm>
            <a:off x="0" y="1198485"/>
            <a:ext cx="12192000" cy="5669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4490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2221E-76DD-485B-854E-8183EF36C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/>
              <a:t>Data</a:t>
            </a:r>
            <a:r>
              <a:rPr lang="en-CA" b="1" dirty="0">
                <a:solidFill>
                  <a:srgbClr val="00B0F0"/>
                </a:solidFill>
              </a:rPr>
              <a:t>Robot</a:t>
            </a:r>
            <a:r>
              <a:rPr lang="en-CA" dirty="0"/>
              <a:t> Company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01B39F-DD5F-466C-844C-179AFEB13C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4816"/>
            <a:ext cx="10515600" cy="5193436"/>
          </a:xfrm>
        </p:spPr>
        <p:txBody>
          <a:bodyPr>
            <a:normAutofit/>
          </a:bodyPr>
          <a:lstStyle/>
          <a:p>
            <a:endParaRPr lang="en-CA" dirty="0"/>
          </a:p>
          <a:p>
            <a:endParaRPr lang="en-CA" dirty="0"/>
          </a:p>
          <a:p>
            <a:endParaRPr lang="en-CA" dirty="0"/>
          </a:p>
        </p:txBody>
      </p:sp>
      <p:pic>
        <p:nvPicPr>
          <p:cNvPr id="4" name="Picture 3" descr="DataRobot Logo - LogoDix">
            <a:extLst>
              <a:ext uri="{FF2B5EF4-FFF2-40B4-BE49-F238E27FC236}">
                <a16:creationId xmlns:a16="http://schemas.microsoft.com/office/drawing/2014/main" id="{859CFF8F-89BC-4912-A449-155999D2A1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780" b="43102"/>
          <a:stretch/>
        </p:blipFill>
        <p:spPr bwMode="auto">
          <a:xfrm>
            <a:off x="9683052" y="6262055"/>
            <a:ext cx="2414667" cy="461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60801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43BAFF-3AEF-4888-9443-6871AB6B58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en-CA" dirty="0"/>
              <a:t>Hospital Readmission – Data Ingestion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ED68F5-FDC3-40F4-943B-880F87EDE9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 dirty="0"/>
          </a:p>
        </p:txBody>
      </p:sp>
      <p:pic>
        <p:nvPicPr>
          <p:cNvPr id="4" name="Picture 3" descr="DataRobot Logo - LogoDix">
            <a:extLst>
              <a:ext uri="{FF2B5EF4-FFF2-40B4-BE49-F238E27FC236}">
                <a16:creationId xmlns:a16="http://schemas.microsoft.com/office/drawing/2014/main" id="{A1EC583C-D6D1-4A55-A800-609B38EC52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780" b="43102"/>
          <a:stretch/>
        </p:blipFill>
        <p:spPr bwMode="auto">
          <a:xfrm>
            <a:off x="9683052" y="6262055"/>
            <a:ext cx="2414667" cy="461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C3F5EE8-30B8-49FF-8E18-53D1667DCC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62050"/>
            <a:ext cx="12192000" cy="569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489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43BAFF-3AEF-4888-9443-6871AB6B58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>
            <a:normAutofit/>
          </a:bodyPr>
          <a:lstStyle/>
          <a:p>
            <a:r>
              <a:rPr lang="en-CA" dirty="0"/>
              <a:t>Hospital Readmission – EDA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ED68F5-FDC3-40F4-943B-880F87EDE9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 dirty="0"/>
          </a:p>
        </p:txBody>
      </p:sp>
      <p:pic>
        <p:nvPicPr>
          <p:cNvPr id="4" name="Picture 3" descr="DataRobot Logo - LogoDix">
            <a:extLst>
              <a:ext uri="{FF2B5EF4-FFF2-40B4-BE49-F238E27FC236}">
                <a16:creationId xmlns:a16="http://schemas.microsoft.com/office/drawing/2014/main" id="{A1EC583C-D6D1-4A55-A800-609B38EC52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780" b="43102"/>
          <a:stretch/>
        </p:blipFill>
        <p:spPr bwMode="auto">
          <a:xfrm>
            <a:off x="9683052" y="6262055"/>
            <a:ext cx="2414667" cy="461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D1034E2-0D39-4E93-B9D0-4DB3E66754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40619"/>
            <a:ext cx="12192000" cy="572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4085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43BAFF-3AEF-4888-9443-6871AB6B58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>
            <a:normAutofit/>
          </a:bodyPr>
          <a:lstStyle/>
          <a:p>
            <a:r>
              <a:rPr lang="en-CA" dirty="0"/>
              <a:t>Hospital Readmission – EDA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ED68F5-FDC3-40F4-943B-880F87EDE9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 dirty="0"/>
          </a:p>
        </p:txBody>
      </p:sp>
      <p:pic>
        <p:nvPicPr>
          <p:cNvPr id="4" name="Picture 3" descr="DataRobot Logo - LogoDix">
            <a:extLst>
              <a:ext uri="{FF2B5EF4-FFF2-40B4-BE49-F238E27FC236}">
                <a16:creationId xmlns:a16="http://schemas.microsoft.com/office/drawing/2014/main" id="{A1EC583C-D6D1-4A55-A800-609B38EC52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780" b="43102"/>
          <a:stretch/>
        </p:blipFill>
        <p:spPr bwMode="auto">
          <a:xfrm>
            <a:off x="9683052" y="6262055"/>
            <a:ext cx="2414667" cy="461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AE15443-729E-462C-859A-1161B40E09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31094"/>
            <a:ext cx="12192000" cy="574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508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43BAFF-3AEF-4888-9443-6871AB6B58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r>
              <a:rPr lang="en-CA" dirty="0"/>
              <a:t>Hospital Readmission – EDA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ED68F5-FDC3-40F4-943B-880F87EDE9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 dirty="0"/>
          </a:p>
        </p:txBody>
      </p:sp>
      <p:pic>
        <p:nvPicPr>
          <p:cNvPr id="4" name="Picture 3" descr="DataRobot Logo - LogoDix">
            <a:extLst>
              <a:ext uri="{FF2B5EF4-FFF2-40B4-BE49-F238E27FC236}">
                <a16:creationId xmlns:a16="http://schemas.microsoft.com/office/drawing/2014/main" id="{A1EC583C-D6D1-4A55-A800-609B38EC52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780" b="43102"/>
          <a:stretch/>
        </p:blipFill>
        <p:spPr bwMode="auto">
          <a:xfrm>
            <a:off x="9683052" y="6262055"/>
            <a:ext cx="2414667" cy="461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596FCCE-F191-4506-B675-6BE12E6000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98550"/>
            <a:ext cx="12192000" cy="575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9488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ED68F5-FDC3-40F4-943B-880F87EDE9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 dirty="0"/>
          </a:p>
        </p:txBody>
      </p:sp>
      <p:pic>
        <p:nvPicPr>
          <p:cNvPr id="4" name="Picture 3" descr="DataRobot Logo - LogoDix">
            <a:extLst>
              <a:ext uri="{FF2B5EF4-FFF2-40B4-BE49-F238E27FC236}">
                <a16:creationId xmlns:a16="http://schemas.microsoft.com/office/drawing/2014/main" id="{A1EC583C-D6D1-4A55-A800-609B38EC52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780" b="43102"/>
          <a:stretch/>
        </p:blipFill>
        <p:spPr bwMode="auto">
          <a:xfrm>
            <a:off x="9683052" y="6262055"/>
            <a:ext cx="2414667" cy="461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C02DB1E-D7FE-4FD3-A7F2-B66298274B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55700"/>
            <a:ext cx="12192000" cy="57023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92A022E1-909F-4DE5-8551-F3EA46F51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r>
              <a:rPr lang="en-CA" dirty="0"/>
              <a:t>Hospital Readmission – EDA</a:t>
            </a:r>
          </a:p>
        </p:txBody>
      </p:sp>
    </p:spTree>
    <p:extLst>
      <p:ext uri="{BB962C8B-B14F-4D97-AF65-F5344CB8AC3E}">
        <p14:creationId xmlns:p14="http://schemas.microsoft.com/office/powerpoint/2010/main" val="42259059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ED68F5-FDC3-40F4-943B-880F87EDE9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 dirty="0"/>
          </a:p>
        </p:txBody>
      </p:sp>
      <p:pic>
        <p:nvPicPr>
          <p:cNvPr id="4" name="Picture 3" descr="DataRobot Logo - LogoDix">
            <a:extLst>
              <a:ext uri="{FF2B5EF4-FFF2-40B4-BE49-F238E27FC236}">
                <a16:creationId xmlns:a16="http://schemas.microsoft.com/office/drawing/2014/main" id="{A1EC583C-D6D1-4A55-A800-609B38EC52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780" b="43102"/>
          <a:stretch/>
        </p:blipFill>
        <p:spPr bwMode="auto">
          <a:xfrm>
            <a:off x="9683052" y="6262055"/>
            <a:ext cx="2414667" cy="461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DBC8EB5-BB58-4842-BBE6-32D0C4D4BC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11250"/>
            <a:ext cx="12192000" cy="574675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21020E20-EB67-4D49-BBE5-B6B7CFB54D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r>
              <a:rPr lang="en-CA" dirty="0"/>
              <a:t>Hospital Readmission – EDA</a:t>
            </a:r>
          </a:p>
        </p:txBody>
      </p:sp>
    </p:spTree>
    <p:extLst>
      <p:ext uri="{BB962C8B-B14F-4D97-AF65-F5344CB8AC3E}">
        <p14:creationId xmlns:p14="http://schemas.microsoft.com/office/powerpoint/2010/main" val="37085609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43BAFF-3AEF-4888-9443-6871AB6B58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5390"/>
            <a:ext cx="11259519" cy="1211294"/>
          </a:xfrm>
        </p:spPr>
        <p:txBody>
          <a:bodyPr>
            <a:normAutofit/>
          </a:bodyPr>
          <a:lstStyle/>
          <a:p>
            <a:r>
              <a:rPr lang="en-CA" dirty="0"/>
              <a:t>Hospital Readmission – Variable Importance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ED68F5-FDC3-40F4-943B-880F87EDE9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 dirty="0"/>
          </a:p>
        </p:txBody>
      </p:sp>
      <p:pic>
        <p:nvPicPr>
          <p:cNvPr id="4" name="Picture 3" descr="DataRobot Logo - LogoDix">
            <a:extLst>
              <a:ext uri="{FF2B5EF4-FFF2-40B4-BE49-F238E27FC236}">
                <a16:creationId xmlns:a16="http://schemas.microsoft.com/office/drawing/2014/main" id="{A1EC583C-D6D1-4A55-A800-609B38EC52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780" b="43102"/>
          <a:stretch/>
        </p:blipFill>
        <p:spPr bwMode="auto">
          <a:xfrm>
            <a:off x="9683052" y="6262055"/>
            <a:ext cx="2414667" cy="461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983BE40-5251-4250-AFE6-BF347E227F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37636"/>
            <a:ext cx="12192000" cy="5727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1348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43BAFF-3AEF-4888-9443-6871AB6B5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Hospital Readmission – Variable Importance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ED68F5-FDC3-40F4-943B-880F87EDE9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 dirty="0"/>
          </a:p>
        </p:txBody>
      </p:sp>
      <p:pic>
        <p:nvPicPr>
          <p:cNvPr id="4" name="Picture 3" descr="DataRobot Logo - LogoDix">
            <a:extLst>
              <a:ext uri="{FF2B5EF4-FFF2-40B4-BE49-F238E27FC236}">
                <a16:creationId xmlns:a16="http://schemas.microsoft.com/office/drawing/2014/main" id="{A1EC583C-D6D1-4A55-A800-609B38EC52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780" b="43102"/>
          <a:stretch/>
        </p:blipFill>
        <p:spPr bwMode="auto">
          <a:xfrm>
            <a:off x="9683052" y="6262055"/>
            <a:ext cx="2414667" cy="461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6DEC863-F381-41D0-807F-76460600DD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43000"/>
            <a:ext cx="12192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1381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43BAFF-3AEF-4888-9443-6871AB6B5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Hospital Readmission – Variable Importance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ED68F5-FDC3-40F4-943B-880F87EDE9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 dirty="0"/>
          </a:p>
        </p:txBody>
      </p:sp>
      <p:pic>
        <p:nvPicPr>
          <p:cNvPr id="4" name="Picture 3" descr="DataRobot Logo - LogoDix">
            <a:extLst>
              <a:ext uri="{FF2B5EF4-FFF2-40B4-BE49-F238E27FC236}">
                <a16:creationId xmlns:a16="http://schemas.microsoft.com/office/drawing/2014/main" id="{A1EC583C-D6D1-4A55-A800-609B38EC52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780" b="43102"/>
          <a:stretch/>
        </p:blipFill>
        <p:spPr bwMode="auto">
          <a:xfrm>
            <a:off x="9683052" y="6262055"/>
            <a:ext cx="2414667" cy="461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68D9DA7-5B33-425C-A87F-2B725DE491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59669"/>
            <a:ext cx="12192000" cy="568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94358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43BAFF-3AEF-4888-9443-6871AB6B58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583" y="18255"/>
            <a:ext cx="10515600" cy="1325563"/>
          </a:xfrm>
        </p:spPr>
        <p:txBody>
          <a:bodyPr>
            <a:normAutofit/>
          </a:bodyPr>
          <a:lstStyle/>
          <a:p>
            <a:r>
              <a:rPr lang="en-CA" dirty="0"/>
              <a:t>Hospital Readmission – DataRobot</a:t>
            </a:r>
            <a:br>
              <a:rPr lang="en-CA" dirty="0"/>
            </a:br>
            <a:r>
              <a:rPr lang="en-CA" dirty="0"/>
              <a:t>Model Training – Leadership Board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ED68F5-FDC3-40F4-943B-880F87EDE9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 dirty="0"/>
          </a:p>
        </p:txBody>
      </p:sp>
      <p:pic>
        <p:nvPicPr>
          <p:cNvPr id="4" name="Picture 3" descr="DataRobot Logo - LogoDix">
            <a:extLst>
              <a:ext uri="{FF2B5EF4-FFF2-40B4-BE49-F238E27FC236}">
                <a16:creationId xmlns:a16="http://schemas.microsoft.com/office/drawing/2014/main" id="{A1EC583C-D6D1-4A55-A800-609B38EC52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780" b="43102"/>
          <a:stretch/>
        </p:blipFill>
        <p:spPr bwMode="auto">
          <a:xfrm>
            <a:off x="9683052" y="6262055"/>
            <a:ext cx="2414667" cy="461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5FBC6B9-ECA5-4BAA-90CA-643EB4D5E8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231" r="773"/>
          <a:stretch/>
        </p:blipFill>
        <p:spPr>
          <a:xfrm>
            <a:off x="0" y="1322205"/>
            <a:ext cx="12144652" cy="5592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5064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2221E-76DD-485B-854E-8183EF36C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/>
              <a:t>Data</a:t>
            </a:r>
            <a:r>
              <a:rPr lang="en-CA" b="1" dirty="0">
                <a:solidFill>
                  <a:srgbClr val="00B0F0"/>
                </a:solidFill>
              </a:rPr>
              <a:t>Robot</a:t>
            </a:r>
            <a:r>
              <a:rPr lang="en-CA" dirty="0"/>
              <a:t> Company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01B39F-DD5F-466C-844C-179AFEB13C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4816"/>
            <a:ext cx="10515600" cy="5193436"/>
          </a:xfrm>
        </p:spPr>
        <p:txBody>
          <a:bodyPr>
            <a:normAutofit/>
          </a:bodyPr>
          <a:lstStyle/>
          <a:p>
            <a:r>
              <a:rPr lang="en-CA" dirty="0"/>
              <a:t>Enterprise AI</a:t>
            </a:r>
          </a:p>
          <a:p>
            <a:endParaRPr lang="en-CA" dirty="0"/>
          </a:p>
          <a:p>
            <a:endParaRPr lang="en-CA" dirty="0"/>
          </a:p>
          <a:p>
            <a:endParaRPr lang="en-CA" dirty="0"/>
          </a:p>
        </p:txBody>
      </p:sp>
      <p:pic>
        <p:nvPicPr>
          <p:cNvPr id="4" name="Picture 3" descr="DataRobot Logo - LogoDix">
            <a:extLst>
              <a:ext uri="{FF2B5EF4-FFF2-40B4-BE49-F238E27FC236}">
                <a16:creationId xmlns:a16="http://schemas.microsoft.com/office/drawing/2014/main" id="{859CFF8F-89BC-4912-A449-155999D2A1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780" b="43102"/>
          <a:stretch/>
        </p:blipFill>
        <p:spPr bwMode="auto">
          <a:xfrm>
            <a:off x="9683052" y="6262055"/>
            <a:ext cx="2414667" cy="461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581159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43BAFF-3AEF-4888-9443-6871AB6B58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967"/>
            <a:ext cx="10515600" cy="1325563"/>
          </a:xfrm>
        </p:spPr>
        <p:txBody>
          <a:bodyPr>
            <a:normAutofit/>
          </a:bodyPr>
          <a:lstStyle/>
          <a:p>
            <a:r>
              <a:rPr lang="en-CA" dirty="0"/>
              <a:t>Hospital Readmission – DataRobot</a:t>
            </a:r>
            <a:br>
              <a:rPr lang="en-CA" dirty="0"/>
            </a:br>
            <a:r>
              <a:rPr lang="en-CA" dirty="0"/>
              <a:t>Model Training – Leadership Board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ED68F5-FDC3-40F4-943B-880F87EDE9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 dirty="0"/>
          </a:p>
        </p:txBody>
      </p:sp>
      <p:pic>
        <p:nvPicPr>
          <p:cNvPr id="4" name="Picture 3" descr="DataRobot Logo - LogoDix">
            <a:extLst>
              <a:ext uri="{FF2B5EF4-FFF2-40B4-BE49-F238E27FC236}">
                <a16:creationId xmlns:a16="http://schemas.microsoft.com/office/drawing/2014/main" id="{A1EC583C-D6D1-4A55-A800-609B38EC52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780" b="43102"/>
          <a:stretch/>
        </p:blipFill>
        <p:spPr bwMode="auto">
          <a:xfrm>
            <a:off x="9683052" y="6262055"/>
            <a:ext cx="2414667" cy="461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474AD6D-D476-44BC-B493-B98A9D3469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73"/>
          <a:stretch/>
        </p:blipFill>
        <p:spPr>
          <a:xfrm>
            <a:off x="0" y="1337195"/>
            <a:ext cx="12144652" cy="5520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6220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43BAFF-3AEF-4888-9443-6871AB6B58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>
            <a:normAutofit/>
          </a:bodyPr>
          <a:lstStyle/>
          <a:p>
            <a:r>
              <a:rPr lang="en-CA" dirty="0"/>
              <a:t>Hospital Readmission – DataRobot</a:t>
            </a:r>
            <a:br>
              <a:rPr lang="en-CA" dirty="0"/>
            </a:br>
            <a:r>
              <a:rPr lang="en-CA" dirty="0"/>
              <a:t>Model Training – Leadership Board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ED68F5-FDC3-40F4-943B-880F87EDE9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 dirty="0"/>
          </a:p>
        </p:txBody>
      </p:sp>
      <p:pic>
        <p:nvPicPr>
          <p:cNvPr id="4" name="Picture 3" descr="DataRobot Logo - LogoDix">
            <a:extLst>
              <a:ext uri="{FF2B5EF4-FFF2-40B4-BE49-F238E27FC236}">
                <a16:creationId xmlns:a16="http://schemas.microsoft.com/office/drawing/2014/main" id="{A1EC583C-D6D1-4A55-A800-609B38EC52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780" b="43102"/>
          <a:stretch/>
        </p:blipFill>
        <p:spPr bwMode="auto">
          <a:xfrm>
            <a:off x="9683052" y="6262055"/>
            <a:ext cx="2414667" cy="461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40044E9-1604-459D-AA86-2FC84032A0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43818"/>
            <a:ext cx="12192000" cy="568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5354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43BAFF-3AEF-4888-9443-6871AB6B58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r>
              <a:rPr lang="en-CA" dirty="0"/>
              <a:t>Hospital Readmission – DataRobot</a:t>
            </a:r>
            <a:br>
              <a:rPr lang="en-CA" dirty="0"/>
            </a:br>
            <a:r>
              <a:rPr lang="en-CA" dirty="0"/>
              <a:t>Model Training – Leadership Board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ED68F5-FDC3-40F4-943B-880F87EDE9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 dirty="0"/>
          </a:p>
        </p:txBody>
      </p:sp>
      <p:pic>
        <p:nvPicPr>
          <p:cNvPr id="4" name="Picture 3" descr="DataRobot Logo - LogoDix">
            <a:extLst>
              <a:ext uri="{FF2B5EF4-FFF2-40B4-BE49-F238E27FC236}">
                <a16:creationId xmlns:a16="http://schemas.microsoft.com/office/drawing/2014/main" id="{A1EC583C-D6D1-4A55-A800-609B38EC52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780" b="43102"/>
          <a:stretch/>
        </p:blipFill>
        <p:spPr bwMode="auto">
          <a:xfrm>
            <a:off x="9683052" y="6262055"/>
            <a:ext cx="2414667" cy="461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40044E9-1604-459D-AA86-2FC84032A0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25564"/>
            <a:ext cx="12192000" cy="5701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11542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43BAFF-3AEF-4888-9443-6871AB6B58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3918" y="147457"/>
            <a:ext cx="11353801" cy="1325563"/>
          </a:xfrm>
        </p:spPr>
        <p:txBody>
          <a:bodyPr>
            <a:normAutofit/>
          </a:bodyPr>
          <a:lstStyle/>
          <a:p>
            <a:r>
              <a:rPr lang="en-CA" dirty="0"/>
              <a:t>Hospital Readmission – Model Understanding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ED68F5-FDC3-40F4-943B-880F87EDE9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 dirty="0"/>
          </a:p>
        </p:txBody>
      </p:sp>
      <p:pic>
        <p:nvPicPr>
          <p:cNvPr id="4" name="Picture 3" descr="DataRobot Logo - LogoDix">
            <a:extLst>
              <a:ext uri="{FF2B5EF4-FFF2-40B4-BE49-F238E27FC236}">
                <a16:creationId xmlns:a16="http://schemas.microsoft.com/office/drawing/2014/main" id="{A1EC583C-D6D1-4A55-A800-609B38EC52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780" b="43102"/>
          <a:stretch/>
        </p:blipFill>
        <p:spPr bwMode="auto">
          <a:xfrm>
            <a:off x="9683052" y="6262055"/>
            <a:ext cx="2414667" cy="461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F82BA0F-34A7-4719-8CC2-BDB51DECFE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20416"/>
            <a:ext cx="12192000" cy="5761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05983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43BAFF-3AEF-4888-9443-6871AB6B58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r>
              <a:rPr lang="en-CA" dirty="0"/>
              <a:t>Hospital Readmission – Model Training</a:t>
            </a:r>
          </a:p>
        </p:txBody>
      </p:sp>
      <p:pic>
        <p:nvPicPr>
          <p:cNvPr id="4" name="Picture 3" descr="DataRobot Logo - LogoDix">
            <a:extLst>
              <a:ext uri="{FF2B5EF4-FFF2-40B4-BE49-F238E27FC236}">
                <a16:creationId xmlns:a16="http://schemas.microsoft.com/office/drawing/2014/main" id="{A1EC583C-D6D1-4A55-A800-609B38EC52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780" b="43102"/>
          <a:stretch/>
        </p:blipFill>
        <p:spPr bwMode="auto">
          <a:xfrm>
            <a:off x="9683052" y="6262055"/>
            <a:ext cx="2414667" cy="461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937AE3F-42FA-40D8-968A-3CAFEA2305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80" t="16780" r="4356" b="7134"/>
          <a:stretch/>
        </p:blipFill>
        <p:spPr>
          <a:xfrm>
            <a:off x="25765" y="2320413"/>
            <a:ext cx="12166236" cy="4537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16607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43BAFF-3AEF-4888-9443-6871AB6B58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>
            <a:normAutofit/>
          </a:bodyPr>
          <a:lstStyle/>
          <a:p>
            <a:r>
              <a:rPr lang="en-CA" dirty="0"/>
              <a:t>Hospital Readmission – DataRobot</a:t>
            </a:r>
            <a:br>
              <a:rPr lang="en-CA" dirty="0"/>
            </a:br>
            <a:r>
              <a:rPr lang="en-CA" dirty="0"/>
              <a:t>Model Training – Describing the Model</a:t>
            </a:r>
          </a:p>
        </p:txBody>
      </p:sp>
      <p:pic>
        <p:nvPicPr>
          <p:cNvPr id="4" name="Picture 3" descr="DataRobot Logo - LogoDix">
            <a:extLst>
              <a:ext uri="{FF2B5EF4-FFF2-40B4-BE49-F238E27FC236}">
                <a16:creationId xmlns:a16="http://schemas.microsoft.com/office/drawing/2014/main" id="{A1EC583C-D6D1-4A55-A800-609B38EC52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780" b="43102"/>
          <a:stretch/>
        </p:blipFill>
        <p:spPr bwMode="auto">
          <a:xfrm>
            <a:off x="9683052" y="6262055"/>
            <a:ext cx="2414667" cy="461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2C672ED-4FEA-434D-85D3-131353DDB9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9" name="Content Placeholder 5">
            <a:extLst>
              <a:ext uri="{FF2B5EF4-FFF2-40B4-BE49-F238E27FC236}">
                <a16:creationId xmlns:a16="http://schemas.microsoft.com/office/drawing/2014/main" id="{75295EE2-3309-41E0-A177-1951FF2D73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35951"/>
            <a:ext cx="12192000" cy="5730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22760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43BAFF-3AEF-4888-9443-6871AB6B58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>
            <a:normAutofit/>
          </a:bodyPr>
          <a:lstStyle/>
          <a:p>
            <a:r>
              <a:rPr lang="en-CA" dirty="0"/>
              <a:t>Hospital Readmission – DataRobot</a:t>
            </a:r>
            <a:br>
              <a:rPr lang="en-CA" dirty="0"/>
            </a:br>
            <a:r>
              <a:rPr lang="en-CA" dirty="0"/>
              <a:t>Variable Importance</a:t>
            </a:r>
          </a:p>
        </p:txBody>
      </p:sp>
      <p:pic>
        <p:nvPicPr>
          <p:cNvPr id="4" name="Picture 3" descr="DataRobot Logo - LogoDix">
            <a:extLst>
              <a:ext uri="{FF2B5EF4-FFF2-40B4-BE49-F238E27FC236}">
                <a16:creationId xmlns:a16="http://schemas.microsoft.com/office/drawing/2014/main" id="{A1EC583C-D6D1-4A55-A800-609B38EC52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780" b="43102"/>
          <a:stretch/>
        </p:blipFill>
        <p:spPr bwMode="auto">
          <a:xfrm>
            <a:off x="9683052" y="6262055"/>
            <a:ext cx="2414667" cy="461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8794CFB-B598-45B0-8B60-182B43469C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9" name="Content Placeholder 5">
            <a:extLst>
              <a:ext uri="{FF2B5EF4-FFF2-40B4-BE49-F238E27FC236}">
                <a16:creationId xmlns:a16="http://schemas.microsoft.com/office/drawing/2014/main" id="{3AA3E026-ADD7-41F3-84AA-16D00F7235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27697"/>
            <a:ext cx="12192000" cy="5730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92809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43BAFF-3AEF-4888-9443-6871AB6B58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CA" dirty="0"/>
              <a:t>Hospital Readmission – DataRobot</a:t>
            </a:r>
            <a:br>
              <a:rPr lang="en-CA" dirty="0"/>
            </a:br>
            <a:r>
              <a:rPr lang="en-CA" dirty="0"/>
              <a:t>Model Training – Understanding the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ED68F5-FDC3-40F4-943B-880F87EDE9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 dirty="0"/>
          </a:p>
        </p:txBody>
      </p:sp>
      <p:pic>
        <p:nvPicPr>
          <p:cNvPr id="4" name="Picture 3" descr="DataRobot Logo - LogoDix">
            <a:extLst>
              <a:ext uri="{FF2B5EF4-FFF2-40B4-BE49-F238E27FC236}">
                <a16:creationId xmlns:a16="http://schemas.microsoft.com/office/drawing/2014/main" id="{A1EC583C-D6D1-4A55-A800-609B38EC52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780" b="43102"/>
          <a:stretch/>
        </p:blipFill>
        <p:spPr bwMode="auto">
          <a:xfrm>
            <a:off x="9683052" y="6262055"/>
            <a:ext cx="2414667" cy="461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DC65FC7-6A79-43E8-9D47-27C2CF9F40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23950"/>
            <a:ext cx="12192000" cy="573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85777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43BAFF-3AEF-4888-9443-6871AB6B58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CA" dirty="0"/>
              <a:t>Hospital Readmission – DataRobot</a:t>
            </a:r>
            <a:br>
              <a:rPr lang="en-CA" dirty="0"/>
            </a:br>
            <a:r>
              <a:rPr lang="en-CA" dirty="0"/>
              <a:t>Model Training – Understanding the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ED68F5-FDC3-40F4-943B-880F87EDE9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 dirty="0"/>
          </a:p>
        </p:txBody>
      </p:sp>
      <p:pic>
        <p:nvPicPr>
          <p:cNvPr id="4" name="Picture 3" descr="DataRobot Logo - LogoDix">
            <a:extLst>
              <a:ext uri="{FF2B5EF4-FFF2-40B4-BE49-F238E27FC236}">
                <a16:creationId xmlns:a16="http://schemas.microsoft.com/office/drawing/2014/main" id="{A1EC583C-D6D1-4A55-A800-609B38EC52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780" b="43102"/>
          <a:stretch/>
        </p:blipFill>
        <p:spPr bwMode="auto">
          <a:xfrm>
            <a:off x="9683052" y="6262055"/>
            <a:ext cx="2414667" cy="461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FBA2CF7-35D6-48B9-8985-090386DA38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15219"/>
            <a:ext cx="12192000" cy="577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09361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43BAFF-3AEF-4888-9443-6871AB6B58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>
            <a:normAutofit/>
          </a:bodyPr>
          <a:lstStyle/>
          <a:p>
            <a:r>
              <a:rPr lang="en-CA" dirty="0"/>
              <a:t>Hospital Readmission – DataRobot</a:t>
            </a:r>
            <a:br>
              <a:rPr lang="en-CA" dirty="0"/>
            </a:br>
            <a:r>
              <a:rPr lang="en-CA" dirty="0"/>
              <a:t>Model Training – Model Prediction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ED68F5-FDC3-40F4-943B-880F87EDE9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 dirty="0"/>
          </a:p>
        </p:txBody>
      </p:sp>
      <p:pic>
        <p:nvPicPr>
          <p:cNvPr id="4" name="Picture 3" descr="DataRobot Logo - LogoDix">
            <a:extLst>
              <a:ext uri="{FF2B5EF4-FFF2-40B4-BE49-F238E27FC236}">
                <a16:creationId xmlns:a16="http://schemas.microsoft.com/office/drawing/2014/main" id="{A1EC583C-D6D1-4A55-A800-609B38EC52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780" b="43102"/>
          <a:stretch/>
        </p:blipFill>
        <p:spPr bwMode="auto">
          <a:xfrm>
            <a:off x="9683052" y="6262055"/>
            <a:ext cx="2414667" cy="461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4BA7856-D9DF-48AD-92EE-FA2C4A9E09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11250"/>
            <a:ext cx="12192000" cy="574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1566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2221E-76DD-485B-854E-8183EF36C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/>
              <a:t>Data</a:t>
            </a:r>
            <a:r>
              <a:rPr lang="en-CA" b="1" dirty="0">
                <a:solidFill>
                  <a:srgbClr val="00B0F0"/>
                </a:solidFill>
              </a:rPr>
              <a:t>Robot</a:t>
            </a:r>
            <a:r>
              <a:rPr lang="en-CA" dirty="0"/>
              <a:t> Company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01B39F-DD5F-466C-844C-179AFEB13C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4816"/>
            <a:ext cx="10515600" cy="5193436"/>
          </a:xfrm>
        </p:spPr>
        <p:txBody>
          <a:bodyPr>
            <a:normAutofit/>
          </a:bodyPr>
          <a:lstStyle/>
          <a:p>
            <a:r>
              <a:rPr lang="en-CA" dirty="0"/>
              <a:t>Enterprise AI</a:t>
            </a:r>
          </a:p>
          <a:p>
            <a:r>
              <a:rPr lang="en-CA" dirty="0"/>
              <a:t>Founded in 2012</a:t>
            </a:r>
          </a:p>
          <a:p>
            <a:endParaRPr lang="en-CA" dirty="0"/>
          </a:p>
          <a:p>
            <a:endParaRPr lang="en-CA" dirty="0"/>
          </a:p>
          <a:p>
            <a:endParaRPr lang="en-CA" dirty="0"/>
          </a:p>
        </p:txBody>
      </p:sp>
      <p:pic>
        <p:nvPicPr>
          <p:cNvPr id="4" name="Picture 3" descr="DataRobot Logo - LogoDix">
            <a:extLst>
              <a:ext uri="{FF2B5EF4-FFF2-40B4-BE49-F238E27FC236}">
                <a16:creationId xmlns:a16="http://schemas.microsoft.com/office/drawing/2014/main" id="{859CFF8F-89BC-4912-A449-155999D2A1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780" b="43102"/>
          <a:stretch/>
        </p:blipFill>
        <p:spPr bwMode="auto">
          <a:xfrm>
            <a:off x="9683052" y="6262055"/>
            <a:ext cx="2414667" cy="461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230334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43BAFF-3AEF-4888-9443-6871AB6B58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>
            <a:normAutofit/>
          </a:bodyPr>
          <a:lstStyle/>
          <a:p>
            <a:r>
              <a:rPr lang="en-CA" dirty="0"/>
              <a:t>Hospital Readmission – DataRobot</a:t>
            </a:r>
            <a:br>
              <a:rPr lang="en-CA" dirty="0"/>
            </a:br>
            <a:r>
              <a:rPr lang="en-CA" dirty="0"/>
              <a:t>Model Training – Model Prediction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ED68F5-FDC3-40F4-943B-880F87EDE9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 dirty="0"/>
          </a:p>
        </p:txBody>
      </p:sp>
      <p:pic>
        <p:nvPicPr>
          <p:cNvPr id="4" name="Picture 3" descr="DataRobot Logo - LogoDix">
            <a:extLst>
              <a:ext uri="{FF2B5EF4-FFF2-40B4-BE49-F238E27FC236}">
                <a16:creationId xmlns:a16="http://schemas.microsoft.com/office/drawing/2014/main" id="{A1EC583C-D6D1-4A55-A800-609B38EC52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780" b="43102"/>
          <a:stretch/>
        </p:blipFill>
        <p:spPr bwMode="auto">
          <a:xfrm>
            <a:off x="9683052" y="6262055"/>
            <a:ext cx="2414667" cy="461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2BA7616-6BC3-4CAA-B826-E2D609B5E1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69590"/>
            <a:ext cx="12192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56281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43BAFF-3AEF-4888-9443-6871AB6B58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>
            <a:normAutofit/>
          </a:bodyPr>
          <a:lstStyle/>
          <a:p>
            <a:r>
              <a:rPr lang="en-CA" dirty="0"/>
              <a:t>Hospital Readmission – Model Insights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ED68F5-FDC3-40F4-943B-880F87EDE9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 dirty="0"/>
          </a:p>
        </p:txBody>
      </p:sp>
      <p:pic>
        <p:nvPicPr>
          <p:cNvPr id="4" name="Picture 3" descr="DataRobot Logo - LogoDix">
            <a:extLst>
              <a:ext uri="{FF2B5EF4-FFF2-40B4-BE49-F238E27FC236}">
                <a16:creationId xmlns:a16="http://schemas.microsoft.com/office/drawing/2014/main" id="{A1EC583C-D6D1-4A55-A800-609B38EC52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780" b="43102"/>
          <a:stretch/>
        </p:blipFill>
        <p:spPr bwMode="auto">
          <a:xfrm>
            <a:off x="9683052" y="6262055"/>
            <a:ext cx="2414667" cy="461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123BC4F-C7CB-4548-B351-EDC5D7B760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31279"/>
            <a:ext cx="12192000" cy="5740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41782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43BAFF-3AEF-4888-9443-6871AB6B58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>
            <a:normAutofit/>
          </a:bodyPr>
          <a:lstStyle/>
          <a:p>
            <a:r>
              <a:rPr lang="en-CA" dirty="0"/>
              <a:t>Hospital Readmission – Model Insights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ED68F5-FDC3-40F4-943B-880F87EDE9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 dirty="0"/>
          </a:p>
        </p:txBody>
      </p:sp>
      <p:pic>
        <p:nvPicPr>
          <p:cNvPr id="4" name="Picture 3" descr="DataRobot Logo - LogoDix">
            <a:extLst>
              <a:ext uri="{FF2B5EF4-FFF2-40B4-BE49-F238E27FC236}">
                <a16:creationId xmlns:a16="http://schemas.microsoft.com/office/drawing/2014/main" id="{A1EC583C-D6D1-4A55-A800-609B38EC52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780" b="43102"/>
          <a:stretch/>
        </p:blipFill>
        <p:spPr bwMode="auto">
          <a:xfrm>
            <a:off x="9683052" y="6262055"/>
            <a:ext cx="2414667" cy="461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7541019-F785-493C-8B94-39351F9E29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11250"/>
            <a:ext cx="12192000" cy="574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03752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43BAFF-3AEF-4888-9443-6871AB6B58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>
            <a:normAutofit/>
          </a:bodyPr>
          <a:lstStyle/>
          <a:p>
            <a:r>
              <a:rPr lang="en-CA" dirty="0"/>
              <a:t>Hospital Readmission – Model Insights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ED68F5-FDC3-40F4-943B-880F87EDE9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 dirty="0"/>
          </a:p>
        </p:txBody>
      </p:sp>
      <p:pic>
        <p:nvPicPr>
          <p:cNvPr id="4" name="Picture 3" descr="DataRobot Logo - LogoDix">
            <a:extLst>
              <a:ext uri="{FF2B5EF4-FFF2-40B4-BE49-F238E27FC236}">
                <a16:creationId xmlns:a16="http://schemas.microsoft.com/office/drawing/2014/main" id="{A1EC583C-D6D1-4A55-A800-609B38EC52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780" b="43102"/>
          <a:stretch/>
        </p:blipFill>
        <p:spPr bwMode="auto">
          <a:xfrm>
            <a:off x="9683052" y="6262055"/>
            <a:ext cx="2414667" cy="461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0642076-160D-440D-93EE-846C294814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17600"/>
            <a:ext cx="12192000" cy="574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37057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43BAFF-3AEF-4888-9443-6871AB6B58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950" y="18255"/>
            <a:ext cx="10515600" cy="1325563"/>
          </a:xfrm>
        </p:spPr>
        <p:txBody>
          <a:bodyPr>
            <a:normAutofit/>
          </a:bodyPr>
          <a:lstStyle/>
          <a:p>
            <a:r>
              <a:rPr lang="en-CA" dirty="0"/>
              <a:t>Hospital Readmission – Model Insights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ED68F5-FDC3-40F4-943B-880F87EDE9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 dirty="0"/>
          </a:p>
        </p:txBody>
      </p:sp>
      <p:pic>
        <p:nvPicPr>
          <p:cNvPr id="4" name="Picture 3" descr="DataRobot Logo - LogoDix">
            <a:extLst>
              <a:ext uri="{FF2B5EF4-FFF2-40B4-BE49-F238E27FC236}">
                <a16:creationId xmlns:a16="http://schemas.microsoft.com/office/drawing/2014/main" id="{A1EC583C-D6D1-4A55-A800-609B38EC52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780" b="43102"/>
          <a:stretch/>
        </p:blipFill>
        <p:spPr bwMode="auto">
          <a:xfrm>
            <a:off x="9683052" y="6262055"/>
            <a:ext cx="2414667" cy="461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A679554-E6E8-450A-81DD-5B1BA606A8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31094"/>
            <a:ext cx="12192000" cy="574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21406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ED68F5-FDC3-40F4-943B-880F87EDE9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Model</a:t>
            </a:r>
          </a:p>
          <a:p>
            <a:endParaRPr lang="en-C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AD3066E-BF6D-43AB-8519-89DC3F69C5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5320"/>
            <a:ext cx="12192000" cy="5774425"/>
          </a:xfrm>
          <a:prstGeom prst="rect">
            <a:avLst/>
          </a:prstGeom>
        </p:spPr>
      </p:pic>
      <p:pic>
        <p:nvPicPr>
          <p:cNvPr id="7" name="Picture 6" descr="DataRobot Logo - LogoDix">
            <a:extLst>
              <a:ext uri="{FF2B5EF4-FFF2-40B4-BE49-F238E27FC236}">
                <a16:creationId xmlns:a16="http://schemas.microsoft.com/office/drawing/2014/main" id="{4B951C89-1DC9-4375-9D02-79D4618632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780" b="43102"/>
          <a:stretch/>
        </p:blipFill>
        <p:spPr bwMode="auto">
          <a:xfrm>
            <a:off x="9683052" y="6262055"/>
            <a:ext cx="2414667" cy="461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955C55B1-292E-43F3-9180-F340AACA55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en-CA" dirty="0"/>
              <a:t>Hospital Readmission – Model Learning</a:t>
            </a:r>
          </a:p>
        </p:txBody>
      </p:sp>
    </p:spTree>
    <p:extLst>
      <p:ext uri="{BB962C8B-B14F-4D97-AF65-F5344CB8AC3E}">
        <p14:creationId xmlns:p14="http://schemas.microsoft.com/office/powerpoint/2010/main" val="92253465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ED68F5-FDC3-40F4-943B-880F87EDE9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Model</a:t>
            </a:r>
          </a:p>
          <a:p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12A049-E5CD-410A-AA9E-BB89C9550D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t="-554" r="-554" b="-1"/>
          <a:stretch/>
        </p:blipFill>
        <p:spPr>
          <a:xfrm>
            <a:off x="-1" y="1268437"/>
            <a:ext cx="11416683" cy="5589563"/>
          </a:xfrm>
          <a:prstGeom prst="rect">
            <a:avLst/>
          </a:prstGeom>
        </p:spPr>
      </p:pic>
      <p:pic>
        <p:nvPicPr>
          <p:cNvPr id="8" name="Picture 7" descr="DataRobot Logo - LogoDix">
            <a:extLst>
              <a:ext uri="{FF2B5EF4-FFF2-40B4-BE49-F238E27FC236}">
                <a16:creationId xmlns:a16="http://schemas.microsoft.com/office/drawing/2014/main" id="{30B726BE-43C0-46F5-957A-1E25BA2907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780" b="43102"/>
          <a:stretch/>
        </p:blipFill>
        <p:spPr bwMode="auto">
          <a:xfrm>
            <a:off x="9683052" y="6262055"/>
            <a:ext cx="2414667" cy="461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2AC561FC-3C31-4224-A9CC-1518A84CD5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en-CA" dirty="0"/>
              <a:t>Hospital Readmission – Model Learning</a:t>
            </a:r>
          </a:p>
        </p:txBody>
      </p:sp>
    </p:spTree>
    <p:extLst>
      <p:ext uri="{BB962C8B-B14F-4D97-AF65-F5344CB8AC3E}">
        <p14:creationId xmlns:p14="http://schemas.microsoft.com/office/powerpoint/2010/main" val="153351785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43BAFF-3AEF-4888-9443-6871AB6B58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8255"/>
            <a:ext cx="11353801" cy="1325563"/>
          </a:xfrm>
        </p:spPr>
        <p:txBody>
          <a:bodyPr/>
          <a:lstStyle/>
          <a:p>
            <a:r>
              <a:rPr lang="en-CA" dirty="0"/>
              <a:t>Hospital Readmission – Model Comparisons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ED68F5-FDC3-40F4-943B-880F87EDE9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Model</a:t>
            </a:r>
          </a:p>
          <a:p>
            <a:endParaRPr lang="en-CA" dirty="0"/>
          </a:p>
        </p:txBody>
      </p:sp>
      <p:pic>
        <p:nvPicPr>
          <p:cNvPr id="8" name="Picture 7" descr="DataRobot Logo - LogoDix">
            <a:extLst>
              <a:ext uri="{FF2B5EF4-FFF2-40B4-BE49-F238E27FC236}">
                <a16:creationId xmlns:a16="http://schemas.microsoft.com/office/drawing/2014/main" id="{30B726BE-43C0-46F5-957A-1E25BA2907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780" b="43102"/>
          <a:stretch/>
        </p:blipFill>
        <p:spPr bwMode="auto">
          <a:xfrm>
            <a:off x="9683052" y="6262055"/>
            <a:ext cx="2414667" cy="461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E5EDEA2-0962-44B2-8548-CC2398BDD9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46969"/>
            <a:ext cx="12192000" cy="570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9221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ED68F5-FDC3-40F4-943B-880F87EDE9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Model</a:t>
            </a:r>
          </a:p>
          <a:p>
            <a:endParaRPr lang="en-CA" dirty="0"/>
          </a:p>
        </p:txBody>
      </p:sp>
      <p:pic>
        <p:nvPicPr>
          <p:cNvPr id="8" name="Picture 7" descr="DataRobot Logo - LogoDix">
            <a:extLst>
              <a:ext uri="{FF2B5EF4-FFF2-40B4-BE49-F238E27FC236}">
                <a16:creationId xmlns:a16="http://schemas.microsoft.com/office/drawing/2014/main" id="{30B726BE-43C0-46F5-957A-1E25BA2907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780" b="43102"/>
          <a:stretch/>
        </p:blipFill>
        <p:spPr bwMode="auto">
          <a:xfrm>
            <a:off x="9683052" y="6262055"/>
            <a:ext cx="2414667" cy="461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47CED27-4D7A-4926-A749-0A5EBAE592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20068"/>
            <a:ext cx="12192000" cy="5762451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87A7D1F8-99F0-4A3C-A76D-5338649639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8255"/>
            <a:ext cx="11353801" cy="1325563"/>
          </a:xfrm>
        </p:spPr>
        <p:txBody>
          <a:bodyPr/>
          <a:lstStyle/>
          <a:p>
            <a:r>
              <a:rPr lang="en-CA" dirty="0"/>
              <a:t>Hospital Readmission – Model Comparisons</a:t>
            </a:r>
          </a:p>
        </p:txBody>
      </p:sp>
    </p:spTree>
    <p:extLst>
      <p:ext uri="{BB962C8B-B14F-4D97-AF65-F5344CB8AC3E}">
        <p14:creationId xmlns:p14="http://schemas.microsoft.com/office/powerpoint/2010/main" val="54899513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ED68F5-FDC3-40F4-943B-880F87EDE9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Model</a:t>
            </a:r>
          </a:p>
          <a:p>
            <a:endParaRPr lang="en-CA" dirty="0"/>
          </a:p>
        </p:txBody>
      </p:sp>
      <p:pic>
        <p:nvPicPr>
          <p:cNvPr id="8" name="Picture 7" descr="DataRobot Logo - LogoDix">
            <a:extLst>
              <a:ext uri="{FF2B5EF4-FFF2-40B4-BE49-F238E27FC236}">
                <a16:creationId xmlns:a16="http://schemas.microsoft.com/office/drawing/2014/main" id="{30B726BE-43C0-46F5-957A-1E25BA2907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780" b="43102"/>
          <a:stretch/>
        </p:blipFill>
        <p:spPr bwMode="auto">
          <a:xfrm>
            <a:off x="9683052" y="6262055"/>
            <a:ext cx="2414667" cy="461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CFBC140-9B09-4BE3-9120-BC45C4BD54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56583"/>
            <a:ext cx="12192000" cy="572135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41F7698B-D840-471E-98E5-25D9A46C88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8255"/>
            <a:ext cx="11353801" cy="1325563"/>
          </a:xfrm>
        </p:spPr>
        <p:txBody>
          <a:bodyPr/>
          <a:lstStyle/>
          <a:p>
            <a:r>
              <a:rPr lang="en-CA" dirty="0"/>
              <a:t>Hospital Readmission – Model Comparisons</a:t>
            </a:r>
          </a:p>
        </p:txBody>
      </p:sp>
    </p:spTree>
    <p:extLst>
      <p:ext uri="{BB962C8B-B14F-4D97-AF65-F5344CB8AC3E}">
        <p14:creationId xmlns:p14="http://schemas.microsoft.com/office/powerpoint/2010/main" val="21662157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2221E-76DD-485B-854E-8183EF36C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/>
              <a:t>Data</a:t>
            </a:r>
            <a:r>
              <a:rPr lang="en-CA" b="1" dirty="0">
                <a:solidFill>
                  <a:srgbClr val="00B0F0"/>
                </a:solidFill>
              </a:rPr>
              <a:t>Robot</a:t>
            </a:r>
            <a:r>
              <a:rPr lang="en-CA" dirty="0"/>
              <a:t> Company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01B39F-DD5F-466C-844C-179AFEB13C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4816"/>
            <a:ext cx="10515600" cy="5193436"/>
          </a:xfrm>
        </p:spPr>
        <p:txBody>
          <a:bodyPr>
            <a:normAutofit/>
          </a:bodyPr>
          <a:lstStyle/>
          <a:p>
            <a:r>
              <a:rPr lang="en-CA" dirty="0"/>
              <a:t>Enterprise AI</a:t>
            </a:r>
          </a:p>
          <a:p>
            <a:r>
              <a:rPr lang="en-CA" dirty="0"/>
              <a:t>Founded in 2012</a:t>
            </a:r>
          </a:p>
          <a:p>
            <a:r>
              <a:rPr lang="en-CA" dirty="0"/>
              <a:t>Cloud Platform</a:t>
            </a:r>
          </a:p>
          <a:p>
            <a:endParaRPr lang="en-CA" dirty="0"/>
          </a:p>
          <a:p>
            <a:endParaRPr lang="en-CA" dirty="0"/>
          </a:p>
          <a:p>
            <a:endParaRPr lang="en-CA" dirty="0"/>
          </a:p>
        </p:txBody>
      </p:sp>
      <p:pic>
        <p:nvPicPr>
          <p:cNvPr id="4" name="Picture 3" descr="DataRobot Logo - LogoDix">
            <a:extLst>
              <a:ext uri="{FF2B5EF4-FFF2-40B4-BE49-F238E27FC236}">
                <a16:creationId xmlns:a16="http://schemas.microsoft.com/office/drawing/2014/main" id="{859CFF8F-89BC-4912-A449-155999D2A1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780" b="43102"/>
          <a:stretch/>
        </p:blipFill>
        <p:spPr bwMode="auto">
          <a:xfrm>
            <a:off x="9683052" y="6262055"/>
            <a:ext cx="2414667" cy="461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624261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ED68F5-FDC3-40F4-943B-880F87EDE9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Model</a:t>
            </a:r>
          </a:p>
          <a:p>
            <a:endParaRPr lang="en-CA" dirty="0"/>
          </a:p>
        </p:txBody>
      </p:sp>
      <p:pic>
        <p:nvPicPr>
          <p:cNvPr id="8" name="Picture 7" descr="DataRobot Logo - LogoDix">
            <a:extLst>
              <a:ext uri="{FF2B5EF4-FFF2-40B4-BE49-F238E27FC236}">
                <a16:creationId xmlns:a16="http://schemas.microsoft.com/office/drawing/2014/main" id="{30B726BE-43C0-46F5-957A-1E25BA2907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780" b="43102"/>
          <a:stretch/>
        </p:blipFill>
        <p:spPr bwMode="auto">
          <a:xfrm>
            <a:off x="9683052" y="6262055"/>
            <a:ext cx="2414667" cy="461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6EF51AB-2765-4684-AADD-F88813D8DC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49350"/>
            <a:ext cx="12192000" cy="570865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87B798C3-E936-4028-BEBA-439CECF4A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8255"/>
            <a:ext cx="11353801" cy="1325563"/>
          </a:xfrm>
        </p:spPr>
        <p:txBody>
          <a:bodyPr/>
          <a:lstStyle/>
          <a:p>
            <a:r>
              <a:rPr lang="en-CA" dirty="0"/>
              <a:t>Hospital Readmission – Model Comparisons</a:t>
            </a:r>
          </a:p>
        </p:txBody>
      </p:sp>
    </p:spTree>
    <p:extLst>
      <p:ext uri="{BB962C8B-B14F-4D97-AF65-F5344CB8AC3E}">
        <p14:creationId xmlns:p14="http://schemas.microsoft.com/office/powerpoint/2010/main" val="151155452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ED68F5-FDC3-40F4-943B-880F87EDE9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Model</a:t>
            </a:r>
          </a:p>
          <a:p>
            <a:endParaRPr lang="en-CA" dirty="0"/>
          </a:p>
        </p:txBody>
      </p:sp>
      <p:pic>
        <p:nvPicPr>
          <p:cNvPr id="8" name="Picture 7" descr="DataRobot Logo - LogoDix">
            <a:extLst>
              <a:ext uri="{FF2B5EF4-FFF2-40B4-BE49-F238E27FC236}">
                <a16:creationId xmlns:a16="http://schemas.microsoft.com/office/drawing/2014/main" id="{30B726BE-43C0-46F5-957A-1E25BA2907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780" b="43102"/>
          <a:stretch/>
        </p:blipFill>
        <p:spPr bwMode="auto">
          <a:xfrm>
            <a:off x="9683052" y="6262055"/>
            <a:ext cx="2414667" cy="461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A2AB1ED-FE79-446F-ACC3-09E7E9479F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04900"/>
            <a:ext cx="12192000" cy="57531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F6F2A101-1801-4DBD-BE30-FDA7995DD2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8255"/>
            <a:ext cx="11353801" cy="1325563"/>
          </a:xfrm>
        </p:spPr>
        <p:txBody>
          <a:bodyPr/>
          <a:lstStyle/>
          <a:p>
            <a:r>
              <a:rPr lang="en-CA" dirty="0"/>
              <a:t>Hospital Readmission – Model Comparisons</a:t>
            </a:r>
          </a:p>
        </p:txBody>
      </p:sp>
    </p:spTree>
    <p:extLst>
      <p:ext uri="{BB962C8B-B14F-4D97-AF65-F5344CB8AC3E}">
        <p14:creationId xmlns:p14="http://schemas.microsoft.com/office/powerpoint/2010/main" val="96223590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ED68F5-FDC3-40F4-943B-880F87EDE9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Model</a:t>
            </a:r>
          </a:p>
          <a:p>
            <a:endParaRPr lang="en-CA" dirty="0"/>
          </a:p>
        </p:txBody>
      </p:sp>
      <p:pic>
        <p:nvPicPr>
          <p:cNvPr id="8" name="Picture 7" descr="DataRobot Logo - LogoDix">
            <a:extLst>
              <a:ext uri="{FF2B5EF4-FFF2-40B4-BE49-F238E27FC236}">
                <a16:creationId xmlns:a16="http://schemas.microsoft.com/office/drawing/2014/main" id="{30B726BE-43C0-46F5-957A-1E25BA2907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780" b="43102"/>
          <a:stretch/>
        </p:blipFill>
        <p:spPr bwMode="auto">
          <a:xfrm>
            <a:off x="9683052" y="6262055"/>
            <a:ext cx="2414667" cy="461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6EF51AB-2765-4684-AADD-F88813D8DC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49350"/>
            <a:ext cx="12192000" cy="570865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8347184C-A161-44B9-93A3-61B330AFD3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8255"/>
            <a:ext cx="11353801" cy="1325563"/>
          </a:xfrm>
        </p:spPr>
        <p:txBody>
          <a:bodyPr/>
          <a:lstStyle/>
          <a:p>
            <a:r>
              <a:rPr lang="en-CA" dirty="0"/>
              <a:t>Hospital Readmission – Model Comparisons</a:t>
            </a:r>
          </a:p>
        </p:txBody>
      </p:sp>
    </p:spTree>
    <p:extLst>
      <p:ext uri="{BB962C8B-B14F-4D97-AF65-F5344CB8AC3E}">
        <p14:creationId xmlns:p14="http://schemas.microsoft.com/office/powerpoint/2010/main" val="73013930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ED68F5-FDC3-40F4-943B-880F87EDE9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Model</a:t>
            </a:r>
          </a:p>
          <a:p>
            <a:endParaRPr lang="en-CA" dirty="0"/>
          </a:p>
        </p:txBody>
      </p:sp>
      <p:pic>
        <p:nvPicPr>
          <p:cNvPr id="8" name="Picture 7" descr="DataRobot Logo - LogoDix">
            <a:extLst>
              <a:ext uri="{FF2B5EF4-FFF2-40B4-BE49-F238E27FC236}">
                <a16:creationId xmlns:a16="http://schemas.microsoft.com/office/drawing/2014/main" id="{30B726BE-43C0-46F5-957A-1E25BA2907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780" b="43102"/>
          <a:stretch/>
        </p:blipFill>
        <p:spPr bwMode="auto">
          <a:xfrm>
            <a:off x="9683052" y="6262055"/>
            <a:ext cx="2414667" cy="461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2E21FEF-CD2A-48E4-A6D2-3AC22E9A17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20736"/>
            <a:ext cx="12192000" cy="573405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262C3A12-2358-48A8-BA45-FE8B2B2865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8255"/>
            <a:ext cx="11353801" cy="1325563"/>
          </a:xfrm>
        </p:spPr>
        <p:txBody>
          <a:bodyPr/>
          <a:lstStyle/>
          <a:p>
            <a:r>
              <a:rPr lang="en-CA" dirty="0"/>
              <a:t>Hospital Readmission – Model Comparisons</a:t>
            </a:r>
          </a:p>
        </p:txBody>
      </p:sp>
    </p:spTree>
    <p:extLst>
      <p:ext uri="{BB962C8B-B14F-4D97-AF65-F5344CB8AC3E}">
        <p14:creationId xmlns:p14="http://schemas.microsoft.com/office/powerpoint/2010/main" val="302725442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ED68F5-FDC3-40F4-943B-880F87EDE9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Model</a:t>
            </a:r>
          </a:p>
          <a:p>
            <a:endParaRPr lang="en-CA" dirty="0"/>
          </a:p>
        </p:txBody>
      </p:sp>
      <p:pic>
        <p:nvPicPr>
          <p:cNvPr id="8" name="Picture 7" descr="DataRobot Logo - LogoDix">
            <a:extLst>
              <a:ext uri="{FF2B5EF4-FFF2-40B4-BE49-F238E27FC236}">
                <a16:creationId xmlns:a16="http://schemas.microsoft.com/office/drawing/2014/main" id="{30B726BE-43C0-46F5-957A-1E25BA2907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780" b="43102"/>
          <a:stretch/>
        </p:blipFill>
        <p:spPr bwMode="auto">
          <a:xfrm>
            <a:off x="9683052" y="6262055"/>
            <a:ext cx="2414667" cy="461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487B072-2349-4C78-9365-623A334B68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29598"/>
            <a:ext cx="12192000" cy="5743391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1F1681B3-840D-46DE-82EB-0EC6D4D690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8255"/>
            <a:ext cx="11353801" cy="1325563"/>
          </a:xfrm>
        </p:spPr>
        <p:txBody>
          <a:bodyPr/>
          <a:lstStyle/>
          <a:p>
            <a:r>
              <a:rPr lang="en-CA" dirty="0"/>
              <a:t>Hospital Readmission – Model Comparisons</a:t>
            </a:r>
          </a:p>
        </p:txBody>
      </p:sp>
    </p:spTree>
    <p:extLst>
      <p:ext uri="{BB962C8B-B14F-4D97-AF65-F5344CB8AC3E}">
        <p14:creationId xmlns:p14="http://schemas.microsoft.com/office/powerpoint/2010/main" val="245442631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ED68F5-FDC3-40F4-943B-880F87EDE9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Model</a:t>
            </a:r>
          </a:p>
          <a:p>
            <a:endParaRPr lang="en-CA" dirty="0"/>
          </a:p>
        </p:txBody>
      </p:sp>
      <p:pic>
        <p:nvPicPr>
          <p:cNvPr id="8" name="Picture 7" descr="DataRobot Logo - LogoDix">
            <a:extLst>
              <a:ext uri="{FF2B5EF4-FFF2-40B4-BE49-F238E27FC236}">
                <a16:creationId xmlns:a16="http://schemas.microsoft.com/office/drawing/2014/main" id="{30B726BE-43C0-46F5-957A-1E25BA2907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780" b="43102"/>
          <a:stretch/>
        </p:blipFill>
        <p:spPr bwMode="auto">
          <a:xfrm>
            <a:off x="9683052" y="6262055"/>
            <a:ext cx="2414667" cy="461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2047F93-2055-44FA-A6D9-37DDB2A31C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31279"/>
            <a:ext cx="12192000" cy="5740029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6B3E469B-1864-4595-84B6-1F7F2F803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8255"/>
            <a:ext cx="11353801" cy="1325563"/>
          </a:xfrm>
        </p:spPr>
        <p:txBody>
          <a:bodyPr/>
          <a:lstStyle/>
          <a:p>
            <a:r>
              <a:rPr lang="en-CA" dirty="0"/>
              <a:t>Hospital Readmission – Model Comparisons</a:t>
            </a:r>
          </a:p>
        </p:txBody>
      </p:sp>
    </p:spTree>
    <p:extLst>
      <p:ext uri="{BB962C8B-B14F-4D97-AF65-F5344CB8AC3E}">
        <p14:creationId xmlns:p14="http://schemas.microsoft.com/office/powerpoint/2010/main" val="419978057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43BAFF-3AEF-4888-9443-6871AB6B58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CA" dirty="0"/>
              <a:t>Hospital Readmission – Model Prediction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ED68F5-FDC3-40F4-943B-880F87EDE9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Model</a:t>
            </a:r>
          </a:p>
          <a:p>
            <a:endParaRPr lang="en-CA" dirty="0"/>
          </a:p>
        </p:txBody>
      </p:sp>
      <p:pic>
        <p:nvPicPr>
          <p:cNvPr id="8" name="Picture 7" descr="DataRobot Logo - LogoDix">
            <a:extLst>
              <a:ext uri="{FF2B5EF4-FFF2-40B4-BE49-F238E27FC236}">
                <a16:creationId xmlns:a16="http://schemas.microsoft.com/office/drawing/2014/main" id="{30B726BE-43C0-46F5-957A-1E25BA2907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780" b="43102"/>
          <a:stretch/>
        </p:blipFill>
        <p:spPr bwMode="auto">
          <a:xfrm>
            <a:off x="9683052" y="6262055"/>
            <a:ext cx="2414667" cy="461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C39C10E-E2FC-4EA3-923B-A1E51F2A02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65502"/>
            <a:ext cx="12192000" cy="572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11003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43BAFF-3AEF-4888-9443-6871AB6B58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1259519" cy="1325563"/>
          </a:xfrm>
        </p:spPr>
        <p:txBody>
          <a:bodyPr>
            <a:normAutofit/>
          </a:bodyPr>
          <a:lstStyle/>
          <a:p>
            <a:r>
              <a:rPr lang="en-CA" dirty="0"/>
              <a:t>Hospital Readmission – Model Deployment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ED68F5-FDC3-40F4-943B-880F87EDE9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 dirty="0"/>
          </a:p>
        </p:txBody>
      </p:sp>
      <p:pic>
        <p:nvPicPr>
          <p:cNvPr id="4" name="Picture 3" descr="DataRobot Logo - LogoDix">
            <a:extLst>
              <a:ext uri="{FF2B5EF4-FFF2-40B4-BE49-F238E27FC236}">
                <a16:creationId xmlns:a16="http://schemas.microsoft.com/office/drawing/2014/main" id="{A1EC583C-D6D1-4A55-A800-609B38EC52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780" b="43102"/>
          <a:stretch/>
        </p:blipFill>
        <p:spPr bwMode="auto">
          <a:xfrm>
            <a:off x="9683052" y="6262055"/>
            <a:ext cx="2414667" cy="461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474AD6D-D476-44BC-B493-B98A9D3469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74198"/>
            <a:ext cx="12192000" cy="5783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04154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43BAFF-3AEF-4888-9443-6871AB6B58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1164410" cy="1325563"/>
          </a:xfrm>
        </p:spPr>
        <p:txBody>
          <a:bodyPr/>
          <a:lstStyle/>
          <a:p>
            <a:r>
              <a:rPr lang="en-CA" dirty="0"/>
              <a:t>Hospital Readmission – Model Deployment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ED68F5-FDC3-40F4-943B-880F87EDE9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Model</a:t>
            </a:r>
          </a:p>
          <a:p>
            <a:endParaRPr lang="en-CA" dirty="0"/>
          </a:p>
        </p:txBody>
      </p:sp>
      <p:pic>
        <p:nvPicPr>
          <p:cNvPr id="8" name="Picture 7" descr="DataRobot Logo - LogoDix">
            <a:extLst>
              <a:ext uri="{FF2B5EF4-FFF2-40B4-BE49-F238E27FC236}">
                <a16:creationId xmlns:a16="http://schemas.microsoft.com/office/drawing/2014/main" id="{30B726BE-43C0-46F5-957A-1E25BA2907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780" b="43102"/>
          <a:stretch/>
        </p:blipFill>
        <p:spPr bwMode="auto">
          <a:xfrm>
            <a:off x="9683052" y="6262055"/>
            <a:ext cx="2414667" cy="461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C39C10E-E2FC-4EA3-923B-A1E51F2A02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27464"/>
            <a:ext cx="12192000" cy="5759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29167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43BAFF-3AEF-4888-9443-6871AB6B58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1259519" cy="1325563"/>
          </a:xfrm>
        </p:spPr>
        <p:txBody>
          <a:bodyPr/>
          <a:lstStyle/>
          <a:p>
            <a:r>
              <a:rPr lang="en-CA" dirty="0"/>
              <a:t>Hospital Readmission – Model Deployment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ED68F5-FDC3-40F4-943B-880F87EDE9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Model</a:t>
            </a:r>
          </a:p>
          <a:p>
            <a:endParaRPr lang="en-CA" dirty="0"/>
          </a:p>
        </p:txBody>
      </p:sp>
      <p:pic>
        <p:nvPicPr>
          <p:cNvPr id="8" name="Picture 7" descr="DataRobot Logo - LogoDix">
            <a:extLst>
              <a:ext uri="{FF2B5EF4-FFF2-40B4-BE49-F238E27FC236}">
                <a16:creationId xmlns:a16="http://schemas.microsoft.com/office/drawing/2014/main" id="{30B726BE-43C0-46F5-957A-1E25BA2907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780" b="43102"/>
          <a:stretch/>
        </p:blipFill>
        <p:spPr bwMode="auto">
          <a:xfrm>
            <a:off x="9683052" y="6262055"/>
            <a:ext cx="2414667" cy="461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C39C10E-E2FC-4EA3-923B-A1E51F2A02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65502"/>
            <a:ext cx="12192000" cy="572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3118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2221E-76DD-485B-854E-8183EF36C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/>
              <a:t>Data</a:t>
            </a:r>
            <a:r>
              <a:rPr lang="en-CA" b="1" dirty="0">
                <a:solidFill>
                  <a:srgbClr val="00B0F0"/>
                </a:solidFill>
              </a:rPr>
              <a:t>Robot</a:t>
            </a:r>
            <a:r>
              <a:rPr lang="en-CA" dirty="0"/>
              <a:t> Company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01B39F-DD5F-466C-844C-179AFEB13C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4816"/>
            <a:ext cx="10515600" cy="5193436"/>
          </a:xfrm>
        </p:spPr>
        <p:txBody>
          <a:bodyPr>
            <a:normAutofit/>
          </a:bodyPr>
          <a:lstStyle/>
          <a:p>
            <a:r>
              <a:rPr lang="en-CA" dirty="0"/>
              <a:t>Enterprise AI</a:t>
            </a:r>
          </a:p>
          <a:p>
            <a:r>
              <a:rPr lang="en-CA" dirty="0"/>
              <a:t>Founded in 2012</a:t>
            </a:r>
          </a:p>
          <a:p>
            <a:r>
              <a:rPr lang="en-CA" dirty="0"/>
              <a:t>Cloud Platform</a:t>
            </a:r>
          </a:p>
          <a:p>
            <a:r>
              <a:rPr lang="en-CA" dirty="0"/>
              <a:t>Over 1,000 employees (200+ Data Scientist)</a:t>
            </a:r>
          </a:p>
          <a:p>
            <a:endParaRPr lang="en-CA" dirty="0"/>
          </a:p>
          <a:p>
            <a:endParaRPr lang="en-CA" dirty="0"/>
          </a:p>
          <a:p>
            <a:endParaRPr lang="en-CA" dirty="0"/>
          </a:p>
        </p:txBody>
      </p:sp>
      <p:pic>
        <p:nvPicPr>
          <p:cNvPr id="4" name="Picture 3" descr="DataRobot Logo - LogoDix">
            <a:extLst>
              <a:ext uri="{FF2B5EF4-FFF2-40B4-BE49-F238E27FC236}">
                <a16:creationId xmlns:a16="http://schemas.microsoft.com/office/drawing/2014/main" id="{859CFF8F-89BC-4912-A449-155999D2A1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780" b="43102"/>
          <a:stretch/>
        </p:blipFill>
        <p:spPr bwMode="auto">
          <a:xfrm>
            <a:off x="9683052" y="6262055"/>
            <a:ext cx="2414667" cy="461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971619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43BAFF-3AEF-4888-9443-6871AB6B58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1353800" cy="1325563"/>
          </a:xfrm>
        </p:spPr>
        <p:txBody>
          <a:bodyPr>
            <a:normAutofit/>
          </a:bodyPr>
          <a:lstStyle/>
          <a:p>
            <a:r>
              <a:rPr lang="en-CA" dirty="0"/>
              <a:t>Hospital Readmission – Model Deployment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ED68F5-FDC3-40F4-943B-880F87EDE9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 dirty="0"/>
          </a:p>
        </p:txBody>
      </p:sp>
      <p:pic>
        <p:nvPicPr>
          <p:cNvPr id="4" name="Picture 3" descr="DataRobot Logo - LogoDix">
            <a:extLst>
              <a:ext uri="{FF2B5EF4-FFF2-40B4-BE49-F238E27FC236}">
                <a16:creationId xmlns:a16="http://schemas.microsoft.com/office/drawing/2014/main" id="{A1EC583C-D6D1-4A55-A800-609B38EC52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780" b="43102"/>
          <a:stretch/>
        </p:blipFill>
        <p:spPr bwMode="auto">
          <a:xfrm>
            <a:off x="9683052" y="6262055"/>
            <a:ext cx="2414667" cy="461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2F198AF-E433-412D-B1A7-138510F2B0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47750"/>
            <a:ext cx="12192000" cy="581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22446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43BAFF-3AEF-4888-9443-6871AB6B58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664"/>
            <a:ext cx="11259519" cy="1325563"/>
          </a:xfrm>
        </p:spPr>
        <p:txBody>
          <a:bodyPr>
            <a:normAutofit/>
          </a:bodyPr>
          <a:lstStyle/>
          <a:p>
            <a:r>
              <a:rPr lang="en-CA" dirty="0"/>
              <a:t>Hospital Readmission – Model Deployment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ED68F5-FDC3-40F4-943B-880F87EDE9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 dirty="0"/>
          </a:p>
        </p:txBody>
      </p:sp>
      <p:pic>
        <p:nvPicPr>
          <p:cNvPr id="4" name="Picture 3" descr="DataRobot Logo - LogoDix">
            <a:extLst>
              <a:ext uri="{FF2B5EF4-FFF2-40B4-BE49-F238E27FC236}">
                <a16:creationId xmlns:a16="http://schemas.microsoft.com/office/drawing/2014/main" id="{A1EC583C-D6D1-4A55-A800-609B38EC52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780" b="43102"/>
          <a:stretch/>
        </p:blipFill>
        <p:spPr bwMode="auto">
          <a:xfrm>
            <a:off x="9683052" y="6262055"/>
            <a:ext cx="2414667" cy="461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CB865EA-54B0-4187-A20C-EF1D931479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42386"/>
            <a:ext cx="12192000" cy="569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76837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43BAFF-3AEF-4888-9443-6871AB6B58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1353800" cy="1325563"/>
          </a:xfrm>
        </p:spPr>
        <p:txBody>
          <a:bodyPr>
            <a:normAutofit/>
          </a:bodyPr>
          <a:lstStyle/>
          <a:p>
            <a:r>
              <a:rPr lang="en-CA" dirty="0"/>
              <a:t>Hospital Readmission – Model Deployment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ED68F5-FDC3-40F4-943B-880F87EDE9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 dirty="0"/>
          </a:p>
        </p:txBody>
      </p:sp>
      <p:pic>
        <p:nvPicPr>
          <p:cNvPr id="4" name="Picture 3" descr="DataRobot Logo - LogoDix">
            <a:extLst>
              <a:ext uri="{FF2B5EF4-FFF2-40B4-BE49-F238E27FC236}">
                <a16:creationId xmlns:a16="http://schemas.microsoft.com/office/drawing/2014/main" id="{A1EC583C-D6D1-4A55-A800-609B38EC52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780" b="43102"/>
          <a:stretch/>
        </p:blipFill>
        <p:spPr bwMode="auto">
          <a:xfrm>
            <a:off x="9683052" y="6262055"/>
            <a:ext cx="2414667" cy="461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129A63F-5818-4842-BE96-1695EAE234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37444"/>
            <a:ext cx="12192000" cy="572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37263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43BAFF-3AEF-4888-9443-6871AB6B58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8563"/>
            <a:ext cx="11335857" cy="1325563"/>
          </a:xfrm>
        </p:spPr>
        <p:txBody>
          <a:bodyPr>
            <a:normAutofit/>
          </a:bodyPr>
          <a:lstStyle/>
          <a:p>
            <a:r>
              <a:rPr lang="en-CA" dirty="0"/>
              <a:t>Hospital Readmission – Model Deployment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ED68F5-FDC3-40F4-943B-880F87EDE9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 dirty="0"/>
          </a:p>
        </p:txBody>
      </p:sp>
      <p:pic>
        <p:nvPicPr>
          <p:cNvPr id="4" name="Picture 3" descr="DataRobot Logo - LogoDix">
            <a:extLst>
              <a:ext uri="{FF2B5EF4-FFF2-40B4-BE49-F238E27FC236}">
                <a16:creationId xmlns:a16="http://schemas.microsoft.com/office/drawing/2014/main" id="{A1EC583C-D6D1-4A55-A800-609B38EC52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780" b="43102"/>
          <a:stretch/>
        </p:blipFill>
        <p:spPr bwMode="auto">
          <a:xfrm>
            <a:off x="9683052" y="6262055"/>
            <a:ext cx="2414667" cy="461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D73111C-F76A-4DE3-9090-DA5777F671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43" y="1143487"/>
            <a:ext cx="12192000" cy="569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76388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ED68F5-FDC3-40F4-943B-880F87EDE9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 dirty="0"/>
          </a:p>
        </p:txBody>
      </p:sp>
      <p:pic>
        <p:nvPicPr>
          <p:cNvPr id="4" name="Picture 3" descr="DataRobot Logo - LogoDix">
            <a:extLst>
              <a:ext uri="{FF2B5EF4-FFF2-40B4-BE49-F238E27FC236}">
                <a16:creationId xmlns:a16="http://schemas.microsoft.com/office/drawing/2014/main" id="{A1EC583C-D6D1-4A55-A800-609B38EC52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780" b="43102"/>
          <a:stretch/>
        </p:blipFill>
        <p:spPr bwMode="auto">
          <a:xfrm>
            <a:off x="9683052" y="6262055"/>
            <a:ext cx="2414667" cy="461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CF30815-3D1D-4577-B85A-46F44CE05C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17233"/>
            <a:ext cx="12192000" cy="5768121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94B43670-4672-47EA-AD7B-03670BFE2B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8563"/>
            <a:ext cx="11335857" cy="1325563"/>
          </a:xfrm>
        </p:spPr>
        <p:txBody>
          <a:bodyPr>
            <a:normAutofit/>
          </a:bodyPr>
          <a:lstStyle/>
          <a:p>
            <a:r>
              <a:rPr lang="en-CA" dirty="0"/>
              <a:t>Hospital Readmission – Model Deployment</a:t>
            </a:r>
          </a:p>
        </p:txBody>
      </p:sp>
    </p:spTree>
    <p:extLst>
      <p:ext uri="{BB962C8B-B14F-4D97-AF65-F5344CB8AC3E}">
        <p14:creationId xmlns:p14="http://schemas.microsoft.com/office/powerpoint/2010/main" val="299116638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43BAFF-3AEF-4888-9443-6871AB6B58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en-CA" dirty="0"/>
              <a:t>Hospital Readmission – Deployed Model</a:t>
            </a:r>
          </a:p>
        </p:txBody>
      </p:sp>
      <p:pic>
        <p:nvPicPr>
          <p:cNvPr id="4" name="Picture 3" descr="DataRobot Logo - LogoDix">
            <a:extLst>
              <a:ext uri="{FF2B5EF4-FFF2-40B4-BE49-F238E27FC236}">
                <a16:creationId xmlns:a16="http://schemas.microsoft.com/office/drawing/2014/main" id="{A1EC583C-D6D1-4A55-A800-609B38EC52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780" b="43102"/>
          <a:stretch/>
        </p:blipFill>
        <p:spPr bwMode="auto">
          <a:xfrm>
            <a:off x="9683052" y="6262055"/>
            <a:ext cx="2414667" cy="461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7AEE860-C02D-46B7-8197-38AC5CDB68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94EFB39-B012-4E6F-B3AE-A3AF1F3EB2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40619"/>
            <a:ext cx="12192000" cy="572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99365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43BAFF-3AEF-4888-9443-6871AB6B58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en-CA" dirty="0"/>
              <a:t>Hospital Readmission – Deployed Model</a:t>
            </a:r>
          </a:p>
        </p:txBody>
      </p:sp>
      <p:pic>
        <p:nvPicPr>
          <p:cNvPr id="4" name="Picture 3" descr="DataRobot Logo - LogoDix">
            <a:extLst>
              <a:ext uri="{FF2B5EF4-FFF2-40B4-BE49-F238E27FC236}">
                <a16:creationId xmlns:a16="http://schemas.microsoft.com/office/drawing/2014/main" id="{A1EC583C-D6D1-4A55-A800-609B38EC52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780" b="43102"/>
          <a:stretch/>
        </p:blipFill>
        <p:spPr bwMode="auto">
          <a:xfrm>
            <a:off x="9683052" y="6262055"/>
            <a:ext cx="2414667" cy="461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7AEE860-C02D-46B7-8197-38AC5CDB68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C0C9465-D595-46FA-ACF1-540FE270A8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21569"/>
            <a:ext cx="12192000" cy="575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20872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43BAFF-3AEF-4888-9443-6871AB6B58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en-CA" dirty="0"/>
              <a:t>Hospital Readmission – Deployed Model</a:t>
            </a:r>
          </a:p>
        </p:txBody>
      </p:sp>
      <p:pic>
        <p:nvPicPr>
          <p:cNvPr id="4" name="Picture 3" descr="DataRobot Logo - LogoDix">
            <a:extLst>
              <a:ext uri="{FF2B5EF4-FFF2-40B4-BE49-F238E27FC236}">
                <a16:creationId xmlns:a16="http://schemas.microsoft.com/office/drawing/2014/main" id="{A1EC583C-D6D1-4A55-A800-609B38EC52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780" b="43102"/>
          <a:stretch/>
        </p:blipFill>
        <p:spPr bwMode="auto">
          <a:xfrm>
            <a:off x="9683052" y="6262055"/>
            <a:ext cx="2414667" cy="461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7AEE860-C02D-46B7-8197-38AC5CDB68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DE061E0-80FC-444E-A369-DAB197049D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36650"/>
            <a:ext cx="12192000" cy="572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62701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43BAFF-3AEF-4888-9443-6871AB6B58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en-CA" dirty="0"/>
              <a:t>Hospital Readmission – Deployed Model</a:t>
            </a:r>
          </a:p>
        </p:txBody>
      </p:sp>
      <p:pic>
        <p:nvPicPr>
          <p:cNvPr id="4" name="Picture 3" descr="DataRobot Logo - LogoDix">
            <a:extLst>
              <a:ext uri="{FF2B5EF4-FFF2-40B4-BE49-F238E27FC236}">
                <a16:creationId xmlns:a16="http://schemas.microsoft.com/office/drawing/2014/main" id="{A1EC583C-D6D1-4A55-A800-609B38EC52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780" b="43102"/>
          <a:stretch/>
        </p:blipFill>
        <p:spPr bwMode="auto">
          <a:xfrm>
            <a:off x="9683052" y="6262055"/>
            <a:ext cx="2414667" cy="461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7AEE860-C02D-46B7-8197-38AC5CDB68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4E5EF0-5C91-4736-8E00-F09ECCFB3E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36650"/>
            <a:ext cx="12192000" cy="572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30311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43BAFF-3AEF-4888-9443-6871AB6B58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en-CA" dirty="0"/>
              <a:t>Hospital Readmission – Deployed Model</a:t>
            </a:r>
          </a:p>
        </p:txBody>
      </p:sp>
      <p:pic>
        <p:nvPicPr>
          <p:cNvPr id="4" name="Picture 3" descr="DataRobot Logo - LogoDix">
            <a:extLst>
              <a:ext uri="{FF2B5EF4-FFF2-40B4-BE49-F238E27FC236}">
                <a16:creationId xmlns:a16="http://schemas.microsoft.com/office/drawing/2014/main" id="{A1EC583C-D6D1-4A55-A800-609B38EC52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780" b="43102"/>
          <a:stretch/>
        </p:blipFill>
        <p:spPr bwMode="auto">
          <a:xfrm>
            <a:off x="9683052" y="6262055"/>
            <a:ext cx="2414667" cy="461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7AEE860-C02D-46B7-8197-38AC5CDB68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011A5D-2BD0-41CF-B841-2DC593E495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40619"/>
            <a:ext cx="12192000" cy="572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963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2221E-76DD-485B-854E-8183EF36C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/>
              <a:t>Data</a:t>
            </a:r>
            <a:r>
              <a:rPr lang="en-CA" b="1" dirty="0">
                <a:solidFill>
                  <a:srgbClr val="00B0F0"/>
                </a:solidFill>
              </a:rPr>
              <a:t>Robot</a:t>
            </a:r>
            <a:r>
              <a:rPr lang="en-CA" dirty="0"/>
              <a:t> Company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01B39F-DD5F-466C-844C-179AFEB13C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4816"/>
            <a:ext cx="10515600" cy="5193436"/>
          </a:xfrm>
        </p:spPr>
        <p:txBody>
          <a:bodyPr>
            <a:normAutofit/>
          </a:bodyPr>
          <a:lstStyle/>
          <a:p>
            <a:r>
              <a:rPr lang="en-CA" dirty="0"/>
              <a:t>Enterprise AI</a:t>
            </a:r>
          </a:p>
          <a:p>
            <a:r>
              <a:rPr lang="en-CA" dirty="0"/>
              <a:t>Founded in 2012</a:t>
            </a:r>
          </a:p>
          <a:p>
            <a:r>
              <a:rPr lang="en-CA" dirty="0"/>
              <a:t>Cloud Platform</a:t>
            </a:r>
          </a:p>
          <a:p>
            <a:r>
              <a:rPr lang="en-CA" dirty="0"/>
              <a:t>Over 1,000 employees (200+ Data Scientist)</a:t>
            </a:r>
          </a:p>
          <a:p>
            <a:r>
              <a:rPr lang="en-CA" dirty="0"/>
              <a:t>Helped over 3,000 Companies</a:t>
            </a:r>
            <a:r>
              <a:rPr lang="en-US" baseline="30000" dirty="0"/>
              <a:t>1</a:t>
            </a:r>
            <a:endParaRPr lang="en-CA" dirty="0"/>
          </a:p>
          <a:p>
            <a:endParaRPr lang="en-CA" dirty="0"/>
          </a:p>
          <a:p>
            <a:endParaRPr lang="en-CA" dirty="0"/>
          </a:p>
          <a:p>
            <a:endParaRPr lang="en-CA" dirty="0"/>
          </a:p>
        </p:txBody>
      </p:sp>
      <p:pic>
        <p:nvPicPr>
          <p:cNvPr id="4" name="Picture 3" descr="DataRobot Logo - LogoDix">
            <a:extLst>
              <a:ext uri="{FF2B5EF4-FFF2-40B4-BE49-F238E27FC236}">
                <a16:creationId xmlns:a16="http://schemas.microsoft.com/office/drawing/2014/main" id="{859CFF8F-89BC-4912-A449-155999D2A1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780" b="43102"/>
          <a:stretch/>
        </p:blipFill>
        <p:spPr bwMode="auto">
          <a:xfrm>
            <a:off x="9683052" y="6262055"/>
            <a:ext cx="2414667" cy="461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329707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43BAFF-3AEF-4888-9443-6871AB6B58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en-CA" dirty="0"/>
              <a:t>Hospital Readmission – Deployed Model</a:t>
            </a:r>
          </a:p>
        </p:txBody>
      </p:sp>
      <p:pic>
        <p:nvPicPr>
          <p:cNvPr id="4" name="Picture 3" descr="DataRobot Logo - LogoDix">
            <a:extLst>
              <a:ext uri="{FF2B5EF4-FFF2-40B4-BE49-F238E27FC236}">
                <a16:creationId xmlns:a16="http://schemas.microsoft.com/office/drawing/2014/main" id="{A1EC583C-D6D1-4A55-A800-609B38EC52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780" b="43102"/>
          <a:stretch/>
        </p:blipFill>
        <p:spPr bwMode="auto">
          <a:xfrm>
            <a:off x="9683052" y="6262055"/>
            <a:ext cx="2414667" cy="461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7AEE860-C02D-46B7-8197-38AC5CDB68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5738B7-FBAC-4669-B4D1-0D85740444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31094"/>
            <a:ext cx="12192000" cy="574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10184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43BAFF-3AEF-4888-9443-6871AB6B58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en-CA" dirty="0"/>
              <a:t>Hospital Readmission – Deployed Model</a:t>
            </a:r>
          </a:p>
        </p:txBody>
      </p:sp>
      <p:pic>
        <p:nvPicPr>
          <p:cNvPr id="4" name="Picture 3" descr="DataRobot Logo - LogoDix">
            <a:extLst>
              <a:ext uri="{FF2B5EF4-FFF2-40B4-BE49-F238E27FC236}">
                <a16:creationId xmlns:a16="http://schemas.microsoft.com/office/drawing/2014/main" id="{A1EC583C-D6D1-4A55-A800-609B38EC52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780" b="43102"/>
          <a:stretch/>
        </p:blipFill>
        <p:spPr bwMode="auto">
          <a:xfrm>
            <a:off x="9683052" y="6262055"/>
            <a:ext cx="2414667" cy="461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7AEE860-C02D-46B7-8197-38AC5CDB68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8D29A24-380D-43B6-A143-25F7733ACB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98550"/>
            <a:ext cx="12192000" cy="575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01950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43BAFF-3AEF-4888-9443-6871AB6B58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en-CA" dirty="0"/>
              <a:t>Hospital Readmission – Deployed Model</a:t>
            </a:r>
          </a:p>
        </p:txBody>
      </p:sp>
      <p:pic>
        <p:nvPicPr>
          <p:cNvPr id="4" name="Picture 3" descr="DataRobot Logo - LogoDix">
            <a:extLst>
              <a:ext uri="{FF2B5EF4-FFF2-40B4-BE49-F238E27FC236}">
                <a16:creationId xmlns:a16="http://schemas.microsoft.com/office/drawing/2014/main" id="{A1EC583C-D6D1-4A55-A800-609B38EC52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780" b="43102"/>
          <a:stretch/>
        </p:blipFill>
        <p:spPr bwMode="auto">
          <a:xfrm>
            <a:off x="9683052" y="6262055"/>
            <a:ext cx="2414667" cy="461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7AEE860-C02D-46B7-8197-38AC5CDB68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05A29D-F373-4B45-93D3-2288CA23FA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30300"/>
            <a:ext cx="12192000" cy="572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41507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43BAFF-3AEF-4888-9443-6871AB6B58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en-CA" dirty="0"/>
              <a:t>Hospital Readmission – Deployed Model</a:t>
            </a:r>
          </a:p>
        </p:txBody>
      </p:sp>
      <p:pic>
        <p:nvPicPr>
          <p:cNvPr id="4" name="Picture 3" descr="DataRobot Logo - LogoDix">
            <a:extLst>
              <a:ext uri="{FF2B5EF4-FFF2-40B4-BE49-F238E27FC236}">
                <a16:creationId xmlns:a16="http://schemas.microsoft.com/office/drawing/2014/main" id="{A1EC583C-D6D1-4A55-A800-609B38EC52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780" b="43102"/>
          <a:stretch/>
        </p:blipFill>
        <p:spPr bwMode="auto">
          <a:xfrm>
            <a:off x="9683052" y="6262055"/>
            <a:ext cx="2414667" cy="461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7AEE860-C02D-46B7-8197-38AC5CDB68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10FE35E-0F9B-47E1-B63B-D0121E6F47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46969"/>
            <a:ext cx="12192000" cy="570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02929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43BAFF-3AEF-4888-9443-6871AB6B58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en-CA" dirty="0"/>
              <a:t>Hospital Readmission – Deployed Model</a:t>
            </a:r>
          </a:p>
        </p:txBody>
      </p:sp>
      <p:pic>
        <p:nvPicPr>
          <p:cNvPr id="4" name="Picture 3" descr="DataRobot Logo - LogoDix">
            <a:extLst>
              <a:ext uri="{FF2B5EF4-FFF2-40B4-BE49-F238E27FC236}">
                <a16:creationId xmlns:a16="http://schemas.microsoft.com/office/drawing/2014/main" id="{A1EC583C-D6D1-4A55-A800-609B38EC52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780" b="43102"/>
          <a:stretch/>
        </p:blipFill>
        <p:spPr bwMode="auto">
          <a:xfrm>
            <a:off x="9683052" y="6262055"/>
            <a:ext cx="2414667" cy="461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7AEE860-C02D-46B7-8197-38AC5CDB68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77EC13-2AC3-4C13-936F-C84933E68F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04900"/>
            <a:ext cx="12192000" cy="575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81395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43BAFF-3AEF-4888-9443-6871AB6B58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en-CA" dirty="0"/>
              <a:t>Hospital Readmission – Deployed Model</a:t>
            </a:r>
          </a:p>
        </p:txBody>
      </p:sp>
      <p:pic>
        <p:nvPicPr>
          <p:cNvPr id="4" name="Picture 3" descr="DataRobot Logo - LogoDix">
            <a:extLst>
              <a:ext uri="{FF2B5EF4-FFF2-40B4-BE49-F238E27FC236}">
                <a16:creationId xmlns:a16="http://schemas.microsoft.com/office/drawing/2014/main" id="{A1EC583C-D6D1-4A55-A800-609B38EC52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780" b="43102"/>
          <a:stretch/>
        </p:blipFill>
        <p:spPr bwMode="auto">
          <a:xfrm>
            <a:off x="9683052" y="6262055"/>
            <a:ext cx="2414667" cy="461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7AEE860-C02D-46B7-8197-38AC5CDB68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DE3C7B-EE88-42A4-8EB3-1B385D2DDA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12345"/>
            <a:ext cx="12192000" cy="5745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50219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7017D-75A1-4E86-9C8D-B9F6946A99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r>
              <a:rPr lang="en-CA" dirty="0"/>
              <a:t>End of Back up Slides in case of connection failure for the Live Demo.</a:t>
            </a:r>
          </a:p>
        </p:txBody>
      </p:sp>
    </p:spTree>
    <p:extLst>
      <p:ext uri="{BB962C8B-B14F-4D97-AF65-F5344CB8AC3E}">
        <p14:creationId xmlns:p14="http://schemas.microsoft.com/office/powerpoint/2010/main" val="137574862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ataRobot Logo - LogoDix">
            <a:extLst>
              <a:ext uri="{FF2B5EF4-FFF2-40B4-BE49-F238E27FC236}">
                <a16:creationId xmlns:a16="http://schemas.microsoft.com/office/drawing/2014/main" id="{A1EC583C-D6D1-4A55-A800-609B38EC52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780" b="43102"/>
          <a:stretch/>
        </p:blipFill>
        <p:spPr bwMode="auto">
          <a:xfrm>
            <a:off x="9683052" y="6297566"/>
            <a:ext cx="2414667" cy="461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3E06641-7D73-47AE-89D5-CE03D5BEB2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8497" y="2894120"/>
            <a:ext cx="8334859" cy="241472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CA" sz="4400" dirty="0"/>
              <a:t>Data</a:t>
            </a:r>
            <a:r>
              <a:rPr lang="en-CA" sz="4400" dirty="0">
                <a:solidFill>
                  <a:srgbClr val="00B0F0"/>
                </a:solidFill>
              </a:rPr>
              <a:t>Robot</a:t>
            </a:r>
            <a:r>
              <a:rPr lang="en-CA" sz="4400" dirty="0"/>
              <a:t> + Tableau Dashboard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7574CCB-3FBF-4DAC-809B-D14F4CA48344}"/>
              </a:ext>
            </a:extLst>
          </p:cNvPr>
          <p:cNvSpPr txBox="1">
            <a:spLocks/>
          </p:cNvSpPr>
          <p:nvPr/>
        </p:nvSpPr>
        <p:spPr>
          <a:xfrm>
            <a:off x="136863" y="0"/>
            <a:ext cx="1125951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dirty="0"/>
              <a:t>Hospital Readmission – Deployed Model</a:t>
            </a:r>
          </a:p>
        </p:txBody>
      </p:sp>
    </p:spTree>
    <p:extLst>
      <p:ext uri="{BB962C8B-B14F-4D97-AF65-F5344CB8AC3E}">
        <p14:creationId xmlns:p14="http://schemas.microsoft.com/office/powerpoint/2010/main" val="354304552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43BAFF-3AEF-4888-9443-6871AB6B58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863" y="0"/>
            <a:ext cx="11259519" cy="1325563"/>
          </a:xfrm>
        </p:spPr>
        <p:txBody>
          <a:bodyPr/>
          <a:lstStyle/>
          <a:p>
            <a:r>
              <a:rPr lang="en-CA" dirty="0"/>
              <a:t>Hospital Readmission – Tableau Dashboard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B8C77C1-9E7D-46EE-9571-A4FF79662D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9431" y="1289223"/>
            <a:ext cx="10213137" cy="5568777"/>
          </a:xfrm>
        </p:spPr>
      </p:pic>
    </p:spTree>
    <p:extLst>
      <p:ext uri="{BB962C8B-B14F-4D97-AF65-F5344CB8AC3E}">
        <p14:creationId xmlns:p14="http://schemas.microsoft.com/office/powerpoint/2010/main" val="404526839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ED68F5-FDC3-40F4-943B-880F87EDE9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 dirty="0"/>
          </a:p>
        </p:txBody>
      </p:sp>
      <p:pic>
        <p:nvPicPr>
          <p:cNvPr id="4" name="Picture 3" descr="DataRobot Logo - LogoDix">
            <a:extLst>
              <a:ext uri="{FF2B5EF4-FFF2-40B4-BE49-F238E27FC236}">
                <a16:creationId xmlns:a16="http://schemas.microsoft.com/office/drawing/2014/main" id="{A1EC583C-D6D1-4A55-A800-609B38EC52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780" b="43102"/>
          <a:stretch/>
        </p:blipFill>
        <p:spPr bwMode="auto">
          <a:xfrm>
            <a:off x="9683052" y="6262055"/>
            <a:ext cx="2414667" cy="461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2BA7616-6BC3-4CAA-B826-E2D609B5E1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69590"/>
            <a:ext cx="12192000" cy="57150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72312098-A378-4B7C-AD41-A01B6C8209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863" y="0"/>
            <a:ext cx="11259519" cy="1325563"/>
          </a:xfrm>
        </p:spPr>
        <p:txBody>
          <a:bodyPr/>
          <a:lstStyle/>
          <a:p>
            <a:r>
              <a:rPr lang="en-CA" dirty="0"/>
              <a:t>Hospital Readmission – Tableau Dashboard</a:t>
            </a:r>
          </a:p>
        </p:txBody>
      </p:sp>
    </p:spTree>
    <p:extLst>
      <p:ext uri="{BB962C8B-B14F-4D97-AF65-F5344CB8AC3E}">
        <p14:creationId xmlns:p14="http://schemas.microsoft.com/office/powerpoint/2010/main" val="1699788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2221E-76DD-485B-854E-8183EF36C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/>
              <a:t>Data</a:t>
            </a:r>
            <a:r>
              <a:rPr lang="en-CA" b="1" dirty="0">
                <a:solidFill>
                  <a:srgbClr val="00B0F0"/>
                </a:solidFill>
              </a:rPr>
              <a:t>Robot</a:t>
            </a:r>
            <a:r>
              <a:rPr lang="en-CA" dirty="0"/>
              <a:t> Company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01B39F-DD5F-466C-844C-179AFEB13C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4816"/>
            <a:ext cx="10515600" cy="5193436"/>
          </a:xfrm>
        </p:spPr>
        <p:txBody>
          <a:bodyPr>
            <a:normAutofit/>
          </a:bodyPr>
          <a:lstStyle/>
          <a:p>
            <a:r>
              <a:rPr lang="en-CA" dirty="0"/>
              <a:t>Enterprise AI</a:t>
            </a:r>
          </a:p>
          <a:p>
            <a:r>
              <a:rPr lang="en-CA" dirty="0"/>
              <a:t>Founded in 2012</a:t>
            </a:r>
          </a:p>
          <a:p>
            <a:r>
              <a:rPr lang="en-CA" dirty="0"/>
              <a:t>Cloud Platform</a:t>
            </a:r>
          </a:p>
          <a:p>
            <a:r>
              <a:rPr lang="en-CA" dirty="0"/>
              <a:t>Over 1,000 employees (200+ Data Scientist)</a:t>
            </a:r>
          </a:p>
          <a:p>
            <a:r>
              <a:rPr lang="en-CA" dirty="0"/>
              <a:t>Helped over 3,000 Companies</a:t>
            </a:r>
            <a:r>
              <a:rPr lang="en-US" baseline="30000" dirty="0"/>
              <a:t>1</a:t>
            </a:r>
            <a:endParaRPr lang="en-CA" dirty="0"/>
          </a:p>
          <a:p>
            <a:r>
              <a:rPr lang="en-US" dirty="0"/>
              <a:t>Built over 2.5 billion machine-learning models</a:t>
            </a:r>
            <a:r>
              <a:rPr lang="en-US" baseline="30000" dirty="0"/>
              <a:t>1</a:t>
            </a:r>
          </a:p>
          <a:p>
            <a:pPr marL="0" indent="0">
              <a:buNone/>
            </a:pPr>
            <a:endParaRPr lang="en-CA" dirty="0"/>
          </a:p>
          <a:p>
            <a:endParaRPr lang="en-CA" dirty="0"/>
          </a:p>
          <a:p>
            <a:endParaRPr lang="en-CA" dirty="0"/>
          </a:p>
          <a:p>
            <a:endParaRPr lang="en-CA" dirty="0"/>
          </a:p>
        </p:txBody>
      </p:sp>
      <p:pic>
        <p:nvPicPr>
          <p:cNvPr id="4" name="Picture 3" descr="DataRobot Logo - LogoDix">
            <a:extLst>
              <a:ext uri="{FF2B5EF4-FFF2-40B4-BE49-F238E27FC236}">
                <a16:creationId xmlns:a16="http://schemas.microsoft.com/office/drawing/2014/main" id="{859CFF8F-89BC-4912-A449-155999D2A1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780" b="43102"/>
          <a:stretch/>
        </p:blipFill>
        <p:spPr bwMode="auto">
          <a:xfrm>
            <a:off x="9683052" y="6262055"/>
            <a:ext cx="2414667" cy="461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182766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B8C77C1-9E7D-46EE-9571-A4FF79662D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9431" y="1289223"/>
            <a:ext cx="10213137" cy="5568777"/>
          </a:xfr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BE9F4831-2C67-4408-8415-11F27CBAB5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863" y="0"/>
            <a:ext cx="11259519" cy="1325563"/>
          </a:xfrm>
        </p:spPr>
        <p:txBody>
          <a:bodyPr/>
          <a:lstStyle/>
          <a:p>
            <a:r>
              <a:rPr lang="en-CA" dirty="0"/>
              <a:t>Hospital Readmission – Tableau Dashboard</a:t>
            </a:r>
          </a:p>
        </p:txBody>
      </p:sp>
    </p:spTree>
    <p:extLst>
      <p:ext uri="{BB962C8B-B14F-4D97-AF65-F5344CB8AC3E}">
        <p14:creationId xmlns:p14="http://schemas.microsoft.com/office/powerpoint/2010/main" val="8485409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B40A5BA-42B6-42C0-A2A9-8991EF7B2A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0481" y="1297267"/>
            <a:ext cx="10213138" cy="5560733"/>
          </a:xfr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BD4CDA26-A906-4A62-9155-5C5D6886F4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863" y="0"/>
            <a:ext cx="11259519" cy="1325563"/>
          </a:xfrm>
        </p:spPr>
        <p:txBody>
          <a:bodyPr/>
          <a:lstStyle/>
          <a:p>
            <a:r>
              <a:rPr lang="en-CA" dirty="0"/>
              <a:t>Hospital Readmission – Tableau Dashboard</a:t>
            </a:r>
          </a:p>
        </p:txBody>
      </p:sp>
    </p:spTree>
    <p:extLst>
      <p:ext uri="{BB962C8B-B14F-4D97-AF65-F5344CB8AC3E}">
        <p14:creationId xmlns:p14="http://schemas.microsoft.com/office/powerpoint/2010/main" val="110663738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A09F585-EAC0-4AA8-B2FA-1CAC5CA449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873" y="1305017"/>
            <a:ext cx="10336070" cy="5570739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8997ACDB-4702-4A4A-A4C0-D0F6F3E397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863" y="0"/>
            <a:ext cx="11259519" cy="1325563"/>
          </a:xfrm>
        </p:spPr>
        <p:txBody>
          <a:bodyPr/>
          <a:lstStyle/>
          <a:p>
            <a:r>
              <a:rPr lang="en-CA" dirty="0"/>
              <a:t>Hospital Readmission – Tableau Dashboard</a:t>
            </a:r>
          </a:p>
        </p:txBody>
      </p:sp>
    </p:spTree>
    <p:extLst>
      <p:ext uri="{BB962C8B-B14F-4D97-AF65-F5344CB8AC3E}">
        <p14:creationId xmlns:p14="http://schemas.microsoft.com/office/powerpoint/2010/main" val="400040326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43BAFF-3AEF-4888-9443-6871AB6B58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CA" dirty="0"/>
              <a:t>Hospital Readmission – API’S</a:t>
            </a:r>
          </a:p>
        </p:txBody>
      </p:sp>
      <p:pic>
        <p:nvPicPr>
          <p:cNvPr id="9" name="Picture 8" descr="DataRobot Logo - LogoDix">
            <a:extLst>
              <a:ext uri="{FF2B5EF4-FFF2-40B4-BE49-F238E27FC236}">
                <a16:creationId xmlns:a16="http://schemas.microsoft.com/office/drawing/2014/main" id="{A16AEDC2-14A2-4055-8AA0-7536C8A518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780" b="43102"/>
          <a:stretch/>
        </p:blipFill>
        <p:spPr bwMode="auto">
          <a:xfrm>
            <a:off x="9683052" y="6262055"/>
            <a:ext cx="2414667" cy="461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0E78A19-8226-4C18-9E49-ECC222CCB3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36650"/>
            <a:ext cx="12192000" cy="572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20734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02C314-1C61-4099-8B85-0EED7ADE8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72896A-B9DB-408E-8FBF-C264D00C66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Amazing Value in record time.</a:t>
            </a:r>
          </a:p>
          <a:p>
            <a:r>
              <a:rPr lang="en-CA" dirty="0"/>
              <a:t>The future interface of model training, deployment, and production maintenance.</a:t>
            </a:r>
          </a:p>
          <a:p>
            <a:r>
              <a:rPr lang="en-CA" dirty="0"/>
              <a:t> Built for business people and data scientists.</a:t>
            </a:r>
          </a:p>
          <a:p>
            <a:endParaRPr lang="en-CA" dirty="0"/>
          </a:p>
          <a:p>
            <a:r>
              <a:rPr lang="en-CA" dirty="0"/>
              <a:t>Summary Video: </a:t>
            </a:r>
            <a:r>
              <a:rPr lang="en-CA" dirty="0">
                <a:hlinkClick r:id="rId2"/>
              </a:rPr>
              <a:t>https://www.youtube.com/watch?v=_JOKlSwKJ10&amp;ab_channel=DataRobot</a:t>
            </a:r>
            <a:endParaRPr lang="en-CA" dirty="0"/>
          </a:p>
          <a:p>
            <a:endParaRPr lang="en-CA" dirty="0"/>
          </a:p>
        </p:txBody>
      </p:sp>
      <p:pic>
        <p:nvPicPr>
          <p:cNvPr id="4" name="Picture 3" descr="DataRobot Logo - LogoDix">
            <a:extLst>
              <a:ext uri="{FF2B5EF4-FFF2-40B4-BE49-F238E27FC236}">
                <a16:creationId xmlns:a16="http://schemas.microsoft.com/office/drawing/2014/main" id="{2FF86A64-27D2-465D-BC9A-F4E2F31C40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780" b="43102"/>
          <a:stretch/>
        </p:blipFill>
        <p:spPr bwMode="auto">
          <a:xfrm>
            <a:off x="9683052" y="6262055"/>
            <a:ext cx="2414667" cy="461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288756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02C314-1C61-4099-8B85-0EED7ADE8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72896A-B9DB-408E-8FBF-C264D00C66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Amazing Value in record time.</a:t>
            </a:r>
          </a:p>
          <a:p>
            <a:r>
              <a:rPr lang="en-CA" dirty="0"/>
              <a:t>The future interface of model training, deployment, and production maintenance.</a:t>
            </a:r>
          </a:p>
          <a:p>
            <a:r>
              <a:rPr lang="en-CA" dirty="0"/>
              <a:t> Built for business people and data scientists.</a:t>
            </a:r>
          </a:p>
          <a:p>
            <a:endParaRPr lang="en-CA" dirty="0"/>
          </a:p>
          <a:p>
            <a:r>
              <a:rPr lang="en-CA" dirty="0"/>
              <a:t>Summary Video: </a:t>
            </a:r>
            <a:r>
              <a:rPr lang="en-CA" dirty="0">
                <a:hlinkClick r:id="rId2"/>
              </a:rPr>
              <a:t>https://www.youtube.com/watch?v=_JOKlSwKJ10&amp;ab_channel=DataRobot</a:t>
            </a:r>
            <a:endParaRPr lang="en-CA" dirty="0"/>
          </a:p>
          <a:p>
            <a:endParaRPr lang="en-CA" dirty="0"/>
          </a:p>
        </p:txBody>
      </p:sp>
      <p:pic>
        <p:nvPicPr>
          <p:cNvPr id="4" name="Picture 3" descr="DataRobot Logo - LogoDix">
            <a:extLst>
              <a:ext uri="{FF2B5EF4-FFF2-40B4-BE49-F238E27FC236}">
                <a16:creationId xmlns:a16="http://schemas.microsoft.com/office/drawing/2014/main" id="{2FF86A64-27D2-465D-BC9A-F4E2F31C40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780" b="43102"/>
          <a:stretch/>
        </p:blipFill>
        <p:spPr bwMode="auto">
          <a:xfrm>
            <a:off x="9683052" y="6262055"/>
            <a:ext cx="2414667" cy="461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340338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E441F-5FEE-4196-97EF-41526A834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133358-23E2-46B2-B843-85EB750F72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1690688"/>
            <a:ext cx="11026066" cy="4949809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CA" dirty="0">
                <a:hlinkClick r:id="rId2"/>
              </a:rPr>
              <a:t>https://www.datarobot.com/success/</a:t>
            </a:r>
            <a:endParaRPr lang="en-CA" dirty="0"/>
          </a:p>
          <a:p>
            <a:pPr marL="514350" indent="-514350">
              <a:buAutoNum type="arabicPeriod"/>
            </a:pPr>
            <a:r>
              <a:rPr lang="en-CA" dirty="0">
                <a:hlinkClick r:id="rId3"/>
              </a:rPr>
              <a:t>https://news.crunchbase.com/news/enterprise-ai-platform-datarobot-lands-270m-at-2-7b-valuation/</a:t>
            </a:r>
            <a:endParaRPr lang="en-CA" dirty="0"/>
          </a:p>
          <a:p>
            <a:pPr marL="514350" indent="-514350">
              <a:buAutoNum type="arabicPeriod"/>
            </a:pPr>
            <a:r>
              <a:rPr lang="en-CA" dirty="0">
                <a:hlinkClick r:id="rId4"/>
              </a:rPr>
              <a:t>https://growjo.com/company/DataRobot</a:t>
            </a:r>
            <a:endParaRPr lang="en-CA" dirty="0"/>
          </a:p>
          <a:p>
            <a:pPr marL="514350" indent="-514350">
              <a:buAutoNum type="arabicPeriod"/>
            </a:pPr>
            <a:r>
              <a:rPr lang="en-CA" dirty="0">
                <a:hlinkClick r:id="rId5"/>
              </a:rPr>
              <a:t>https://www.crunchbase.com/organization/datarobot/company_financials</a:t>
            </a:r>
            <a:endParaRPr lang="en-CA" dirty="0"/>
          </a:p>
          <a:p>
            <a:pPr marL="514350" indent="-514350">
              <a:buAutoNum type="arabicPeriod"/>
            </a:pPr>
            <a:r>
              <a:rPr lang="en-CA" dirty="0">
                <a:hlinkClick r:id="rId6"/>
              </a:rPr>
              <a:t>https://www.axios.com/datarobot-raises-250-million-enterprise-ai-e376116d-ecf3-4dd8-b3ac-21692070a778.html</a:t>
            </a:r>
            <a:endParaRPr lang="en-CA" dirty="0"/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CA" dirty="0">
                <a:hlinkClick r:id="rId2"/>
              </a:rPr>
              <a:t>https://www.youtube.com/watch?v=KdYrUzCPR-M&amp;ab_channel=TableauSoftware</a:t>
            </a:r>
          </a:p>
          <a:p>
            <a:pPr marL="514350" indent="-514350">
              <a:buAutoNum type="arabicPeriod"/>
            </a:pPr>
            <a:endParaRPr lang="en-CA" dirty="0"/>
          </a:p>
          <a:p>
            <a:pPr marL="514350" indent="-514350">
              <a:buAutoNum type="arabicPeriod"/>
            </a:pPr>
            <a:endParaRPr lang="en-CA" dirty="0"/>
          </a:p>
          <a:p>
            <a:endParaRPr lang="en-CA" dirty="0"/>
          </a:p>
        </p:txBody>
      </p:sp>
      <p:pic>
        <p:nvPicPr>
          <p:cNvPr id="4" name="Picture 3" descr="DataRobot Logo - LogoDix">
            <a:extLst>
              <a:ext uri="{FF2B5EF4-FFF2-40B4-BE49-F238E27FC236}">
                <a16:creationId xmlns:a16="http://schemas.microsoft.com/office/drawing/2014/main" id="{2AB9BCA5-15ED-4C1F-A41F-E02084B561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780" b="43102"/>
          <a:stretch/>
        </p:blipFill>
        <p:spPr bwMode="auto">
          <a:xfrm>
            <a:off x="9683052" y="6262055"/>
            <a:ext cx="2414667" cy="461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916753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02C314-1C61-4099-8B85-0EED7ADE8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z="5400" dirty="0"/>
              <a:t>Questions</a:t>
            </a:r>
            <a:r>
              <a:rPr lang="en-CA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72896A-B9DB-408E-8FBF-C264D00C66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209609" y="4676112"/>
            <a:ext cx="160513" cy="178077"/>
          </a:xfrm>
        </p:spPr>
        <p:txBody>
          <a:bodyPr>
            <a:normAutofit fontScale="25000" lnSpcReduction="20000"/>
          </a:bodyPr>
          <a:lstStyle/>
          <a:p>
            <a:endParaRPr lang="en-CA" dirty="0"/>
          </a:p>
          <a:p>
            <a:pPr marL="0" indent="0">
              <a:buNone/>
            </a:pPr>
            <a:endParaRPr lang="en-CA" dirty="0"/>
          </a:p>
        </p:txBody>
      </p:sp>
      <p:pic>
        <p:nvPicPr>
          <p:cNvPr id="4" name="Picture 3" descr="DataRobot Logo - LogoDix">
            <a:extLst>
              <a:ext uri="{FF2B5EF4-FFF2-40B4-BE49-F238E27FC236}">
                <a16:creationId xmlns:a16="http://schemas.microsoft.com/office/drawing/2014/main" id="{2FF86A64-27D2-465D-BC9A-F4E2F31C40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780" b="43102"/>
          <a:stretch/>
        </p:blipFill>
        <p:spPr bwMode="auto">
          <a:xfrm>
            <a:off x="9683052" y="6262055"/>
            <a:ext cx="2414667" cy="461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427EBAEF-1E8D-43BA-8994-DD2CD4D4867F}"/>
              </a:ext>
            </a:extLst>
          </p:cNvPr>
          <p:cNvSpPr txBox="1">
            <a:spLocks/>
          </p:cNvSpPr>
          <p:nvPr/>
        </p:nvSpPr>
        <p:spPr>
          <a:xfrm>
            <a:off x="1303678" y="2773178"/>
            <a:ext cx="9144000" cy="38051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CA" sz="3200" dirty="0"/>
              <a:t>Faizan Khalid Mohsin</a:t>
            </a:r>
          </a:p>
          <a:p>
            <a:pPr marL="0" indent="0" algn="ctr">
              <a:buNone/>
            </a:pPr>
            <a:endParaRPr lang="en-CA" sz="800" dirty="0"/>
          </a:p>
          <a:p>
            <a:pPr marL="0" indent="0" algn="ctr">
              <a:buNone/>
            </a:pPr>
            <a:r>
              <a:rPr lang="en-CA" dirty="0"/>
              <a:t>M.Sc. Biostatistics &amp; AI Applications</a:t>
            </a:r>
          </a:p>
          <a:p>
            <a:pPr marL="0" indent="0" algn="ctr">
              <a:buNone/>
            </a:pPr>
            <a:r>
              <a:rPr lang="en-CA" dirty="0"/>
              <a:t>University of Toronto</a:t>
            </a:r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r>
              <a:rPr lang="en-CA" dirty="0"/>
              <a:t>LinkedIn: </a:t>
            </a:r>
            <a:r>
              <a:rPr lang="en-CA" dirty="0">
                <a:hlinkClick r:id="rId3"/>
              </a:rPr>
              <a:t>https://www.linkedin.com/in/faizan-khalid-mohsin/</a:t>
            </a:r>
            <a:endParaRPr lang="en-CA" dirty="0"/>
          </a:p>
          <a:p>
            <a:pPr marL="0" indent="0">
              <a:buNone/>
            </a:pPr>
            <a:r>
              <a:rPr lang="en-CA" dirty="0"/>
              <a:t>GitHub: </a:t>
            </a:r>
            <a:r>
              <a:rPr lang="en-CA" dirty="0">
                <a:hlinkClick r:id="rId4"/>
              </a:rPr>
              <a:t>https://github.com/FaizanKhalidMohsin</a:t>
            </a:r>
            <a:endParaRPr lang="en-CA" dirty="0"/>
          </a:p>
          <a:p>
            <a:pPr marL="0" indent="0">
              <a:buNone/>
            </a:pPr>
            <a:endParaRPr lang="en-CA" dirty="0"/>
          </a:p>
        </p:txBody>
      </p:sp>
      <p:pic>
        <p:nvPicPr>
          <p:cNvPr id="6" name="Picture 6" descr="5 AI Solutions Every Retail Bank Needs | MoneyLIVE x DataRobot">
            <a:extLst>
              <a:ext uri="{FF2B5EF4-FFF2-40B4-BE49-F238E27FC236}">
                <a16:creationId xmlns:a16="http://schemas.microsoft.com/office/drawing/2014/main" id="{3D29FD90-CB25-41D9-91C6-A9165925D2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7985" y="476683"/>
            <a:ext cx="3173863" cy="1895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C37F0087-4A70-43DC-9348-0A9D223971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5155707"/>
            <a:ext cx="379520" cy="379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GitHub Logos and Usage · GitHub">
            <a:extLst>
              <a:ext uri="{FF2B5EF4-FFF2-40B4-BE49-F238E27FC236}">
                <a16:creationId xmlns:a16="http://schemas.microsoft.com/office/drawing/2014/main" id="{1ACC34FF-9014-4499-94FB-3A59074304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198" y="5701281"/>
            <a:ext cx="379521" cy="379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053090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7B3F6A-2767-43C4-ABDF-EE992362CA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700" y="244528"/>
            <a:ext cx="12015019" cy="2279063"/>
          </a:xfrm>
        </p:spPr>
        <p:txBody>
          <a:bodyPr>
            <a:normAutofit/>
          </a:bodyPr>
          <a:lstStyle/>
          <a:p>
            <a:r>
              <a:rPr lang="en-CA" sz="8900" dirty="0">
                <a:latin typeface="Arial Narrow" panose="020B0606020202030204" pitchFamily="34" charset="0"/>
                <a:cs typeface="Calibri" panose="020F0502020204030204" pitchFamily="34" charset="0"/>
              </a:rPr>
              <a:t>Hospital Readmissions</a:t>
            </a:r>
            <a:endParaRPr lang="en-CA" dirty="0">
              <a:latin typeface="Arial Narrow" panose="020B0606020202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3440F26-665C-41A2-8991-93D52362A0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67161" y="4404530"/>
            <a:ext cx="9144000" cy="2208942"/>
          </a:xfrm>
        </p:spPr>
        <p:txBody>
          <a:bodyPr>
            <a:normAutofit/>
          </a:bodyPr>
          <a:lstStyle/>
          <a:p>
            <a:r>
              <a:rPr lang="en-CA" sz="3200" dirty="0"/>
              <a:t>Faizan Khalid Mohsin</a:t>
            </a:r>
          </a:p>
          <a:p>
            <a:endParaRPr lang="en-CA" sz="800" dirty="0"/>
          </a:p>
          <a:p>
            <a:r>
              <a:rPr lang="en-CA" dirty="0" err="1"/>
              <a:t>M.Sc</a:t>
            </a:r>
            <a:r>
              <a:rPr lang="en-CA" dirty="0"/>
              <a:t> Biostatistics &amp; AI Applications</a:t>
            </a:r>
          </a:p>
          <a:p>
            <a:r>
              <a:rPr lang="en-CA" dirty="0"/>
              <a:t>University of Toronto</a:t>
            </a:r>
          </a:p>
        </p:txBody>
      </p:sp>
      <p:pic>
        <p:nvPicPr>
          <p:cNvPr id="4" name="Picture 6" descr="5 AI Solutions Every Retail Bank Needs | MoneyLIVE x DataRobot">
            <a:extLst>
              <a:ext uri="{FF2B5EF4-FFF2-40B4-BE49-F238E27FC236}">
                <a16:creationId xmlns:a16="http://schemas.microsoft.com/office/drawing/2014/main" id="{AC81C97D-C46E-4941-8E24-E7FA75CF56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312" y="4561448"/>
            <a:ext cx="3173863" cy="1895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089C7A3-ADD6-4E00-AEA6-15DCC5614BD5}"/>
              </a:ext>
            </a:extLst>
          </p:cNvPr>
          <p:cNvSpPr txBox="1"/>
          <p:nvPr/>
        </p:nvSpPr>
        <p:spPr>
          <a:xfrm>
            <a:off x="4024174" y="2767690"/>
            <a:ext cx="4285325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4400" dirty="0"/>
              <a:t>DataRobot Demo</a:t>
            </a:r>
          </a:p>
        </p:txBody>
      </p:sp>
      <p:pic>
        <p:nvPicPr>
          <p:cNvPr id="7" name="Picture 6" descr="DataRobot Logo - LogoDix">
            <a:extLst>
              <a:ext uri="{FF2B5EF4-FFF2-40B4-BE49-F238E27FC236}">
                <a16:creationId xmlns:a16="http://schemas.microsoft.com/office/drawing/2014/main" id="{EAA102B5-0F09-41A6-A65D-0D7B18DBD1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780" b="43102"/>
          <a:stretch/>
        </p:blipFill>
        <p:spPr bwMode="auto">
          <a:xfrm>
            <a:off x="9683052" y="6262055"/>
            <a:ext cx="2414667" cy="461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224065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6429A-8470-499A-9A84-D4331264BC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What Does DataRobot do?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BBCF46-4907-4ECC-B09D-B4619EADB7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CA" dirty="0"/>
          </a:p>
          <a:p>
            <a:pPr marL="457200" lvl="1" indent="0">
              <a:buNone/>
            </a:pPr>
            <a:endParaRPr lang="en-US" sz="2000" b="0" i="0" dirty="0">
              <a:effectLst/>
              <a:latin typeface="Roboto" panose="02000000000000000000" pitchFamily="2" charset="0"/>
            </a:endParaRPr>
          </a:p>
          <a:p>
            <a:r>
              <a:rPr lang="en-US" sz="2400" b="0" i="0" dirty="0">
                <a:effectLst/>
                <a:latin typeface="Roboto" panose="02000000000000000000" pitchFamily="2" charset="0"/>
              </a:rPr>
              <a:t>A Glimpse into the </a:t>
            </a:r>
            <a:r>
              <a:rPr lang="en-US" sz="2400" b="0" i="0" dirty="0" err="1">
                <a:effectLst/>
                <a:latin typeface="Roboto" panose="02000000000000000000" pitchFamily="2" charset="0"/>
              </a:rPr>
              <a:t>DataRobot</a:t>
            </a:r>
            <a:r>
              <a:rPr lang="en-US" sz="2400" b="0" i="0" dirty="0">
                <a:effectLst/>
                <a:latin typeface="Roboto" panose="02000000000000000000" pitchFamily="2" charset="0"/>
              </a:rPr>
              <a:t> Machine Learning Automation Platform</a:t>
            </a:r>
            <a:endParaRPr lang="en-CA" sz="2400" dirty="0"/>
          </a:p>
          <a:p>
            <a:pPr lvl="1"/>
            <a:r>
              <a:rPr lang="en-CA" dirty="0">
                <a:hlinkClick r:id="rId2"/>
              </a:rPr>
              <a:t>https://www.youtube.com/watch?v=_JOKlSwKJ10&amp;ab_channel=DataRobot</a:t>
            </a:r>
            <a:endParaRPr lang="en-CA" dirty="0"/>
          </a:p>
          <a:p>
            <a:endParaRPr lang="en-CA" dirty="0"/>
          </a:p>
          <a:p>
            <a:r>
              <a:rPr lang="en-US" sz="2400" b="0" i="0" dirty="0" err="1">
                <a:effectLst/>
                <a:latin typeface="Roboto" panose="02000000000000000000" pitchFamily="2" charset="0"/>
              </a:rPr>
              <a:t>DataRobot</a:t>
            </a:r>
            <a:r>
              <a:rPr lang="en-US" sz="2400" b="0" i="0" dirty="0">
                <a:effectLst/>
                <a:latin typeface="Roboto" panose="02000000000000000000" pitchFamily="2" charset="0"/>
              </a:rPr>
              <a:t> Introduction</a:t>
            </a:r>
          </a:p>
          <a:p>
            <a:pPr lvl="1"/>
            <a:r>
              <a:rPr lang="en-US" sz="2000" b="0" i="0" dirty="0">
                <a:effectLst/>
                <a:latin typeface="Roboto" panose="02000000000000000000" pitchFamily="2" charset="0"/>
                <a:hlinkClick r:id="rId3"/>
              </a:rPr>
              <a:t>https://www.youtube.com/watch?v=L3V_UJugtJ0&amp;t=4s&amp;ab_channel=MaxIoli</a:t>
            </a:r>
            <a:endParaRPr lang="en-US" sz="2000" b="0" i="0" dirty="0">
              <a:effectLst/>
              <a:latin typeface="Roboto" panose="02000000000000000000" pitchFamily="2" charset="0"/>
            </a:endParaRPr>
          </a:p>
          <a:p>
            <a:pPr marL="457200" lvl="1" indent="0">
              <a:buNone/>
            </a:pPr>
            <a:endParaRPr lang="en-CA" dirty="0"/>
          </a:p>
        </p:txBody>
      </p:sp>
      <p:pic>
        <p:nvPicPr>
          <p:cNvPr id="4" name="Picture 3" descr="DataRobot Logo - LogoDix">
            <a:extLst>
              <a:ext uri="{FF2B5EF4-FFF2-40B4-BE49-F238E27FC236}">
                <a16:creationId xmlns:a16="http://schemas.microsoft.com/office/drawing/2014/main" id="{8D7BE644-26CF-480D-AEB6-F50041C5EB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780" b="43102"/>
          <a:stretch/>
        </p:blipFill>
        <p:spPr bwMode="auto">
          <a:xfrm>
            <a:off x="9702716" y="6311900"/>
            <a:ext cx="2414667" cy="461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93775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-Times New Roman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Times New Roman" panose="02020603050405020304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4135</TotalTime>
  <Words>1472</Words>
  <Application>Microsoft Office PowerPoint</Application>
  <PresentationFormat>Widescreen</PresentationFormat>
  <Paragraphs>293</Paragraphs>
  <Slides>113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113</vt:i4>
      </vt:variant>
    </vt:vector>
  </HeadingPairs>
  <TitlesOfParts>
    <vt:vector size="119" baseType="lpstr">
      <vt:lpstr>Arial</vt:lpstr>
      <vt:lpstr>Arial Narrow</vt:lpstr>
      <vt:lpstr>Calibri</vt:lpstr>
      <vt:lpstr>Roboto</vt:lpstr>
      <vt:lpstr>Times New Roman</vt:lpstr>
      <vt:lpstr>Office Theme</vt:lpstr>
      <vt:lpstr>Hospital Readmissions Use Case</vt:lpstr>
      <vt:lpstr>Agenda</vt:lpstr>
      <vt:lpstr>DataRobot Company Overview</vt:lpstr>
      <vt:lpstr>DataRobot Company Overview</vt:lpstr>
      <vt:lpstr>DataRobot Company Overview</vt:lpstr>
      <vt:lpstr>DataRobot Company Overview</vt:lpstr>
      <vt:lpstr>DataRobot Company Overview</vt:lpstr>
      <vt:lpstr>DataRobot Company Overview</vt:lpstr>
      <vt:lpstr>DataRobot Company Overview</vt:lpstr>
      <vt:lpstr>DataRobot Company Overview</vt:lpstr>
      <vt:lpstr>DataRobot Company Overview</vt:lpstr>
      <vt:lpstr>DataRobot Company Overview</vt:lpstr>
      <vt:lpstr>DataRobot Company Overview</vt:lpstr>
      <vt:lpstr>DataRobot Customer Value Use Case</vt:lpstr>
      <vt:lpstr>DataRobot Customer Value Use Case</vt:lpstr>
      <vt:lpstr>DataRobot Customer Value Use Case</vt:lpstr>
      <vt:lpstr>DataRobot Partners</vt:lpstr>
      <vt:lpstr>What does DataRobot do?</vt:lpstr>
      <vt:lpstr>What does DataRobot do?</vt:lpstr>
      <vt:lpstr>What does DataRobot do?</vt:lpstr>
      <vt:lpstr>The Hospital Readmission Problem   Center for Medicare &amp; Medical Services</vt:lpstr>
      <vt:lpstr>The Hospital Readmission Problem    Center for Medicare &amp; Medical Services</vt:lpstr>
      <vt:lpstr>The Hospital Readmission Problem    Center for Medicare &amp; Medical Services</vt:lpstr>
      <vt:lpstr>Live Demo – Important Links</vt:lpstr>
      <vt:lpstr>Back up Slides in case of connection failure for the Live Demo.</vt:lpstr>
      <vt:lpstr>Hospital Readmission – Data Ingestion</vt:lpstr>
      <vt:lpstr>Hospital Readmission – Data Ingestion</vt:lpstr>
      <vt:lpstr>Hospital Readmission – Data Ingestion</vt:lpstr>
      <vt:lpstr>Hospital Readmission – Data Ingestion</vt:lpstr>
      <vt:lpstr>Hospital Readmission – Data Ingestion</vt:lpstr>
      <vt:lpstr>Hospital Readmission – EDA</vt:lpstr>
      <vt:lpstr>Hospital Readmission – EDA</vt:lpstr>
      <vt:lpstr>Hospital Readmission – EDA</vt:lpstr>
      <vt:lpstr>Hospital Readmission – EDA</vt:lpstr>
      <vt:lpstr>Hospital Readmission – EDA</vt:lpstr>
      <vt:lpstr>Hospital Readmission – Variable Importance</vt:lpstr>
      <vt:lpstr>Hospital Readmission – Variable Importance</vt:lpstr>
      <vt:lpstr>Hospital Readmission – Variable Importance</vt:lpstr>
      <vt:lpstr>Hospital Readmission – DataRobot Model Training – Leadership Board</vt:lpstr>
      <vt:lpstr>Hospital Readmission – DataRobot Model Training – Leadership Board</vt:lpstr>
      <vt:lpstr>Hospital Readmission – DataRobot Model Training – Leadership Board Style</vt:lpstr>
      <vt:lpstr>Hospital Readmission – DataRobot Model Training – Leadership Board Style</vt:lpstr>
      <vt:lpstr>Hospital Readmission – Model Understanding</vt:lpstr>
      <vt:lpstr>Hospital Readmission – Model Training</vt:lpstr>
      <vt:lpstr>Hospital Readmission – DataRobot Model Training – Describing the Model</vt:lpstr>
      <vt:lpstr>Hospital Readmission – DataRobot Variable Importance</vt:lpstr>
      <vt:lpstr>Hospital Readmission – DataRobot Model Training – Understanding the Model</vt:lpstr>
      <vt:lpstr>Hospital Readmission – DataRobot Model Training – Understanding the Model</vt:lpstr>
      <vt:lpstr>Hospital Readmission – DataRobot Model Training – Model Prediction</vt:lpstr>
      <vt:lpstr>Hospital Readmission – DataRobot Model Training – Model Prediction</vt:lpstr>
      <vt:lpstr>Hospital Readmission – Model Insights</vt:lpstr>
      <vt:lpstr>Hospital Readmission – Model Insights</vt:lpstr>
      <vt:lpstr>Hospital Readmission – Model Insights</vt:lpstr>
      <vt:lpstr>Hospital Readmission – Model Insights</vt:lpstr>
      <vt:lpstr>Hospital Readmission – Model Learning</vt:lpstr>
      <vt:lpstr>Hospital Readmission – Model Learning</vt:lpstr>
      <vt:lpstr>Hospital Readmission – Model Comparisons</vt:lpstr>
      <vt:lpstr>Hospital Readmission – Model Comparisons</vt:lpstr>
      <vt:lpstr>Hospital Readmission – Model Comparisons</vt:lpstr>
      <vt:lpstr>Hospital Readmission – Model Comparisons</vt:lpstr>
      <vt:lpstr>Hospital Readmission – Model Comparisons</vt:lpstr>
      <vt:lpstr>Hospital Readmission – Model Comparisons</vt:lpstr>
      <vt:lpstr>Hospital Readmission – Model Comparisons</vt:lpstr>
      <vt:lpstr>Hospital Readmission – Model Comparisons</vt:lpstr>
      <vt:lpstr>Hospital Readmission – Model Comparisons</vt:lpstr>
      <vt:lpstr>Hospital Readmission – Model Prediction</vt:lpstr>
      <vt:lpstr>Hospital Readmission – Model Deployment</vt:lpstr>
      <vt:lpstr>Hospital Readmission – Model Deployment</vt:lpstr>
      <vt:lpstr>Hospital Readmission – Model Deployment</vt:lpstr>
      <vt:lpstr>Hospital Readmission – Model Deployment</vt:lpstr>
      <vt:lpstr>Hospital Readmission – Model Deployment</vt:lpstr>
      <vt:lpstr>Hospital Readmission – Model Deployment</vt:lpstr>
      <vt:lpstr>Hospital Readmission – Model Deployment</vt:lpstr>
      <vt:lpstr>Hospital Readmission – Model Deployment</vt:lpstr>
      <vt:lpstr>Hospital Readmission – Deployed Model</vt:lpstr>
      <vt:lpstr>Hospital Readmission – Deployed Model</vt:lpstr>
      <vt:lpstr>Hospital Readmission – Deployed Model</vt:lpstr>
      <vt:lpstr>Hospital Readmission – Deployed Model</vt:lpstr>
      <vt:lpstr>Hospital Readmission – Deployed Model</vt:lpstr>
      <vt:lpstr>Hospital Readmission – Deployed Model</vt:lpstr>
      <vt:lpstr>Hospital Readmission – Deployed Model</vt:lpstr>
      <vt:lpstr>Hospital Readmission – Deployed Model</vt:lpstr>
      <vt:lpstr>Hospital Readmission – Deployed Model</vt:lpstr>
      <vt:lpstr>Hospital Readmission – Deployed Model</vt:lpstr>
      <vt:lpstr>Hospital Readmission – Deployed Model</vt:lpstr>
      <vt:lpstr>End of Back up Slides in case of connection failure for the Live Demo.</vt:lpstr>
      <vt:lpstr>PowerPoint Presentation</vt:lpstr>
      <vt:lpstr>Hospital Readmission – Tableau Dashboard</vt:lpstr>
      <vt:lpstr>Hospital Readmission – Tableau Dashboard</vt:lpstr>
      <vt:lpstr>Hospital Readmission – Tableau Dashboard</vt:lpstr>
      <vt:lpstr>Hospital Readmission – Tableau Dashboard</vt:lpstr>
      <vt:lpstr>Hospital Readmission – Tableau Dashboard</vt:lpstr>
      <vt:lpstr>Hospital Readmission – API’S</vt:lpstr>
      <vt:lpstr>Summary</vt:lpstr>
      <vt:lpstr>Summary</vt:lpstr>
      <vt:lpstr>References</vt:lpstr>
      <vt:lpstr>Questions?</vt:lpstr>
      <vt:lpstr>Hospital Readmissions</vt:lpstr>
      <vt:lpstr>What Does DataRobot do?</vt:lpstr>
      <vt:lpstr>Hospital Readmission – Definitions </vt:lpstr>
      <vt:lpstr>Hospital Readmission – DataRobot AutoML Capabilities - Demo</vt:lpstr>
      <vt:lpstr>Hospital Readmission – DataRobot Demo</vt:lpstr>
      <vt:lpstr>Additional Resources to Explore EDA</vt:lpstr>
      <vt:lpstr>PowerPoint Presentation</vt:lpstr>
      <vt:lpstr>PowerPoint Presentation</vt:lpstr>
      <vt:lpstr>Questions</vt:lpstr>
      <vt:lpstr>Questions</vt:lpstr>
      <vt:lpstr>Hospital Readmission – DataRobot Demo Data Ingestion</vt:lpstr>
      <vt:lpstr>Hospital Readmission – DataRobot Demo Data Ingestion</vt:lpstr>
      <vt:lpstr>DataRobot Experience</vt:lpstr>
      <vt:lpstr>Hospital Readmission – DataRobot AutoML Capabilities</vt:lpstr>
      <vt:lpstr>Hospital Readmission – DataRobot AutoML Capabilities - Demo</vt:lpstr>
      <vt:lpstr>Hospital Readmissions Use Case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DataRobot Presentation Interview</dc:title>
  <dc:creator>Cube Statistica</dc:creator>
  <cp:lastModifiedBy>Cube Statistica</cp:lastModifiedBy>
  <cp:revision>33</cp:revision>
  <dcterms:created xsi:type="dcterms:W3CDTF">2021-07-20T23:38:55Z</dcterms:created>
  <dcterms:modified xsi:type="dcterms:W3CDTF">2021-07-28T02:27:07Z</dcterms:modified>
</cp:coreProperties>
</file>